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78"/>
  </p:notesMasterIdLst>
  <p:sldIdLst>
    <p:sldId id="261" r:id="rId2"/>
    <p:sldId id="262" r:id="rId3"/>
    <p:sldId id="263" r:id="rId4"/>
    <p:sldId id="265" r:id="rId5"/>
    <p:sldId id="260" r:id="rId6"/>
    <p:sldId id="266" r:id="rId7"/>
    <p:sldId id="267" r:id="rId8"/>
    <p:sldId id="319" r:id="rId9"/>
    <p:sldId id="320" r:id="rId10"/>
    <p:sldId id="321" r:id="rId11"/>
    <p:sldId id="269" r:id="rId12"/>
    <p:sldId id="272" r:id="rId13"/>
    <p:sldId id="271" r:id="rId14"/>
    <p:sldId id="279" r:id="rId15"/>
    <p:sldId id="323" r:id="rId16"/>
    <p:sldId id="268" r:id="rId17"/>
    <p:sldId id="276" r:id="rId18"/>
    <p:sldId id="324" r:id="rId19"/>
    <p:sldId id="375" r:id="rId20"/>
    <p:sldId id="325" r:id="rId21"/>
    <p:sldId id="326" r:id="rId22"/>
    <p:sldId id="336" r:id="rId23"/>
    <p:sldId id="337" r:id="rId24"/>
    <p:sldId id="278" r:id="rId25"/>
    <p:sldId id="329" r:id="rId26"/>
    <p:sldId id="327" r:id="rId27"/>
    <p:sldId id="335" r:id="rId28"/>
    <p:sldId id="338" r:id="rId29"/>
    <p:sldId id="334" r:id="rId30"/>
    <p:sldId id="340" r:id="rId31"/>
    <p:sldId id="341" r:id="rId32"/>
    <p:sldId id="342" r:id="rId33"/>
    <p:sldId id="280" r:id="rId34"/>
    <p:sldId id="273" r:id="rId35"/>
    <p:sldId id="281" r:id="rId36"/>
    <p:sldId id="282" r:id="rId37"/>
    <p:sldId id="283" r:id="rId38"/>
    <p:sldId id="343" r:id="rId39"/>
    <p:sldId id="345" r:id="rId40"/>
    <p:sldId id="344" r:id="rId41"/>
    <p:sldId id="346" r:id="rId42"/>
    <p:sldId id="349" r:id="rId43"/>
    <p:sldId id="360" r:id="rId44"/>
    <p:sldId id="351" r:id="rId45"/>
    <p:sldId id="353" r:id="rId46"/>
    <p:sldId id="354" r:id="rId47"/>
    <p:sldId id="355" r:id="rId48"/>
    <p:sldId id="352" r:id="rId49"/>
    <p:sldId id="356" r:id="rId50"/>
    <p:sldId id="357" r:id="rId51"/>
    <p:sldId id="358" r:id="rId52"/>
    <p:sldId id="359" r:id="rId53"/>
    <p:sldId id="361" r:id="rId54"/>
    <p:sldId id="362" r:id="rId55"/>
    <p:sldId id="363" r:id="rId56"/>
    <p:sldId id="376" r:id="rId57"/>
    <p:sldId id="377" r:id="rId58"/>
    <p:sldId id="381" r:id="rId59"/>
    <p:sldId id="378" r:id="rId60"/>
    <p:sldId id="379" r:id="rId61"/>
    <p:sldId id="380" r:id="rId62"/>
    <p:sldId id="288" r:id="rId63"/>
    <p:sldId id="274" r:id="rId64"/>
    <p:sldId id="364" r:id="rId65"/>
    <p:sldId id="294" r:id="rId66"/>
    <p:sldId id="365" r:id="rId67"/>
    <p:sldId id="366" r:id="rId68"/>
    <p:sldId id="369" r:id="rId69"/>
    <p:sldId id="370" r:id="rId70"/>
    <p:sldId id="371" r:id="rId71"/>
    <p:sldId id="372" r:id="rId72"/>
    <p:sldId id="367" r:id="rId73"/>
    <p:sldId id="368" r:id="rId74"/>
    <p:sldId id="374" r:id="rId75"/>
    <p:sldId id="373" r:id="rId76"/>
    <p:sldId id="291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96E9E"/>
    <a:srgbClr val="5A5359"/>
    <a:srgbClr val="F14E13"/>
    <a:srgbClr val="F2F2F2"/>
    <a:srgbClr val="3F4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4E1B1-5E48-41E2-A6AB-197464C61984}" v="188" dt="2020-10-11T15:55:02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62" autoAdjust="0"/>
    <p:restoredTop sz="87610" autoAdjust="0"/>
  </p:normalViewPr>
  <p:slideViewPr>
    <p:cSldViewPr snapToGrid="0">
      <p:cViewPr varScale="1">
        <p:scale>
          <a:sx n="86" d="100"/>
          <a:sy n="86" d="100"/>
        </p:scale>
        <p:origin x="6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宗 雨薇" userId="36a7d137869390f9" providerId="LiveId" clId="{7084E1B1-5E48-41E2-A6AB-197464C61984}"/>
    <pc:docChg chg="undo custSel modSld">
      <pc:chgData name="宗 雨薇" userId="36a7d137869390f9" providerId="LiveId" clId="{7084E1B1-5E48-41E2-A6AB-197464C61984}" dt="2020-10-11T15:55:09.446" v="271" actId="1076"/>
      <pc:docMkLst>
        <pc:docMk/>
      </pc:docMkLst>
      <pc:sldChg chg="modSp mod modAnim">
        <pc:chgData name="宗 雨薇" userId="36a7d137869390f9" providerId="LiveId" clId="{7084E1B1-5E48-41E2-A6AB-197464C61984}" dt="2020-10-11T15:20:04.760" v="34"/>
        <pc:sldMkLst>
          <pc:docMk/>
          <pc:sldMk cId="1720743747" sldId="261"/>
        </pc:sldMkLst>
        <pc:spChg chg="mod">
          <ac:chgData name="宗 雨薇" userId="36a7d137869390f9" providerId="LiveId" clId="{7084E1B1-5E48-41E2-A6AB-197464C61984}" dt="2020-10-11T15:18:06.399" v="18" actId="207"/>
          <ac:spMkLst>
            <pc:docMk/>
            <pc:sldMk cId="1720743747" sldId="261"/>
            <ac:spMk id="3" creationId="{4CE2A693-8B46-4451-9808-BD9B59A005C7}"/>
          </ac:spMkLst>
        </pc:spChg>
        <pc:graphicFrameChg chg="mod">
          <ac:chgData name="宗 雨薇" userId="36a7d137869390f9" providerId="LiveId" clId="{7084E1B1-5E48-41E2-A6AB-197464C61984}" dt="2020-10-11T15:17:41.619" v="16" actId="1076"/>
          <ac:graphicFrameMkLst>
            <pc:docMk/>
            <pc:sldMk cId="1720743747" sldId="261"/>
            <ac:graphicFrameMk id="14" creationId="{0B3BF56F-57FF-4AB4-8E07-DE9B1C2BE5BB}"/>
          </ac:graphicFrameMkLst>
        </pc:graphicFrameChg>
      </pc:sldChg>
      <pc:sldChg chg="addSp modSp mod modAnim">
        <pc:chgData name="宗 雨薇" userId="36a7d137869390f9" providerId="LiveId" clId="{7084E1B1-5E48-41E2-A6AB-197464C61984}" dt="2020-10-11T15:53:13.538" v="255" actId="1076"/>
        <pc:sldMkLst>
          <pc:docMk/>
          <pc:sldMk cId="301290533" sldId="270"/>
        </pc:sldMkLst>
        <pc:spChg chg="mod">
          <ac:chgData name="宗 雨薇" userId="36a7d137869390f9" providerId="LiveId" clId="{7084E1B1-5E48-41E2-A6AB-197464C61984}" dt="2020-10-11T15:21:22.720" v="42" actId="207"/>
          <ac:spMkLst>
            <pc:docMk/>
            <pc:sldMk cId="301290533" sldId="270"/>
            <ac:spMk id="16" creationId="{75F0B823-FCE4-4638-BBFA-C87384AC4CE9}"/>
          </ac:spMkLst>
        </pc:spChg>
        <pc:picChg chg="add mod">
          <ac:chgData name="宗 雨薇" userId="36a7d137869390f9" providerId="LiveId" clId="{7084E1B1-5E48-41E2-A6AB-197464C61984}" dt="2020-10-11T15:53:13.538" v="255" actId="1076"/>
          <ac:picMkLst>
            <pc:docMk/>
            <pc:sldMk cId="301290533" sldId="270"/>
            <ac:picMk id="5" creationId="{520B48E5-397E-4C63-9F62-C4DACF1FEAB9}"/>
          </ac:picMkLst>
        </pc:picChg>
      </pc:sldChg>
      <pc:sldChg chg="addSp modSp mod modAnim">
        <pc:chgData name="宗 雨薇" userId="36a7d137869390f9" providerId="LiveId" clId="{7084E1B1-5E48-41E2-A6AB-197464C61984}" dt="2020-10-11T15:54:34.560" v="266" actId="22"/>
        <pc:sldMkLst>
          <pc:docMk/>
          <pc:sldMk cId="3990170877" sldId="273"/>
        </pc:sldMkLst>
        <pc:spChg chg="mod">
          <ac:chgData name="宗 雨薇" userId="36a7d137869390f9" providerId="LiveId" clId="{7084E1B1-5E48-41E2-A6AB-197464C61984}" dt="2020-10-11T15:24:01.398" v="58" actId="207"/>
          <ac:spMkLst>
            <pc:docMk/>
            <pc:sldMk cId="3990170877" sldId="273"/>
            <ac:spMk id="4" creationId="{CC049B07-779D-45AB-8F32-228A543CEFB6}"/>
          </ac:spMkLst>
        </pc:spChg>
        <pc:picChg chg="add">
          <ac:chgData name="宗 雨薇" userId="36a7d137869390f9" providerId="LiveId" clId="{7084E1B1-5E48-41E2-A6AB-197464C61984}" dt="2020-10-11T15:54:34.560" v="266" actId="22"/>
          <ac:picMkLst>
            <pc:docMk/>
            <pc:sldMk cId="3990170877" sldId="273"/>
            <ac:picMk id="3" creationId="{F444ECE7-286F-426B-BD4D-2FC7BCAD0ABB}"/>
          </ac:picMkLst>
        </pc:picChg>
      </pc:sldChg>
      <pc:sldChg chg="modSp mod">
        <pc:chgData name="宗 雨薇" userId="36a7d137869390f9" providerId="LiveId" clId="{7084E1B1-5E48-41E2-A6AB-197464C61984}" dt="2020-10-11T15:31:18.234" v="153" actId="1037"/>
        <pc:sldMkLst>
          <pc:docMk/>
          <pc:sldMk cId="845053700" sldId="277"/>
        </pc:sldMkLst>
        <pc:spChg chg="mod">
          <ac:chgData name="宗 雨薇" userId="36a7d137869390f9" providerId="LiveId" clId="{7084E1B1-5E48-41E2-A6AB-197464C61984}" dt="2020-10-11T15:30:48.517" v="125" actId="207"/>
          <ac:spMkLst>
            <pc:docMk/>
            <pc:sldMk cId="845053700" sldId="277"/>
            <ac:spMk id="3" creationId="{94C13F2B-B21C-4B5A-B288-4245AFB2EF6A}"/>
          </ac:spMkLst>
        </pc:spChg>
        <pc:picChg chg="mod">
          <ac:chgData name="宗 雨薇" userId="36a7d137869390f9" providerId="LiveId" clId="{7084E1B1-5E48-41E2-A6AB-197464C61984}" dt="2020-10-11T15:31:18.234" v="153" actId="1037"/>
          <ac:picMkLst>
            <pc:docMk/>
            <pc:sldMk cId="845053700" sldId="277"/>
            <ac:picMk id="6" creationId="{A98EF77C-973A-416E-8516-B0FD92F35F49}"/>
          </ac:picMkLst>
        </pc:picChg>
      </pc:sldChg>
      <pc:sldChg chg="modSp modAnim">
        <pc:chgData name="宗 雨薇" userId="36a7d137869390f9" providerId="LiveId" clId="{7084E1B1-5E48-41E2-A6AB-197464C61984}" dt="2020-10-11T15:42:01.522" v="185"/>
        <pc:sldMkLst>
          <pc:docMk/>
          <pc:sldMk cId="4186950043" sldId="282"/>
        </pc:sldMkLst>
        <pc:spChg chg="mod">
          <ac:chgData name="宗 雨薇" userId="36a7d137869390f9" providerId="LiveId" clId="{7084E1B1-5E48-41E2-A6AB-197464C61984}" dt="2020-10-11T15:41:35.910" v="179" actId="207"/>
          <ac:spMkLst>
            <pc:docMk/>
            <pc:sldMk cId="4186950043" sldId="282"/>
            <ac:spMk id="4" creationId="{CC049B07-779D-45AB-8F32-228A543CEFB6}"/>
          </ac:spMkLst>
        </pc:spChg>
      </pc:sldChg>
      <pc:sldChg chg="modSp modAnim">
        <pc:chgData name="宗 雨薇" userId="36a7d137869390f9" providerId="LiveId" clId="{7084E1B1-5E48-41E2-A6AB-197464C61984}" dt="2020-10-11T15:33:29.865" v="170"/>
        <pc:sldMkLst>
          <pc:docMk/>
          <pc:sldMk cId="37090755" sldId="283"/>
        </pc:sldMkLst>
        <pc:spChg chg="mod">
          <ac:chgData name="宗 雨薇" userId="36a7d137869390f9" providerId="LiveId" clId="{7084E1B1-5E48-41E2-A6AB-197464C61984}" dt="2020-10-11T15:32:47.541" v="160" actId="207"/>
          <ac:spMkLst>
            <pc:docMk/>
            <pc:sldMk cId="37090755" sldId="283"/>
            <ac:spMk id="3" creationId="{331B2AB0-4294-41C5-A016-52894D249711}"/>
          </ac:spMkLst>
        </pc:spChg>
      </pc:sldChg>
      <pc:sldChg chg="modAnim">
        <pc:chgData name="宗 雨薇" userId="36a7d137869390f9" providerId="LiveId" clId="{7084E1B1-5E48-41E2-A6AB-197464C61984}" dt="2020-10-11T15:16:47.309" v="10"/>
        <pc:sldMkLst>
          <pc:docMk/>
          <pc:sldMk cId="1759337496" sldId="287"/>
        </pc:sldMkLst>
      </pc:sldChg>
      <pc:sldChg chg="addSp delSp modSp mod modAnim">
        <pc:chgData name="宗 雨薇" userId="36a7d137869390f9" providerId="LiveId" clId="{7084E1B1-5E48-41E2-A6AB-197464C61984}" dt="2020-10-11T15:52:54.860" v="249" actId="1076"/>
        <pc:sldMkLst>
          <pc:docMk/>
          <pc:sldMk cId="2541015494" sldId="289"/>
        </pc:sldMkLst>
        <pc:spChg chg="mod">
          <ac:chgData name="宗 雨薇" userId="36a7d137869390f9" providerId="LiveId" clId="{7084E1B1-5E48-41E2-A6AB-197464C61984}" dt="2020-10-11T15:20:30.957" v="35" actId="207"/>
          <ac:spMkLst>
            <pc:docMk/>
            <pc:sldMk cId="2541015494" sldId="289"/>
            <ac:spMk id="3" creationId="{4CE2A693-8B46-4451-9808-BD9B59A005C7}"/>
          </ac:spMkLst>
        </pc:spChg>
        <pc:picChg chg="add del mod">
          <ac:chgData name="宗 雨薇" userId="36a7d137869390f9" providerId="LiveId" clId="{7084E1B1-5E48-41E2-A6AB-197464C61984}" dt="2020-10-11T15:52:35.040" v="241" actId="478"/>
          <ac:picMkLst>
            <pc:docMk/>
            <pc:sldMk cId="2541015494" sldId="289"/>
            <ac:picMk id="6" creationId="{A74F48D6-8790-481B-967C-D8C7FD8615A6}"/>
          </ac:picMkLst>
        </pc:picChg>
        <pc:picChg chg="add mod">
          <ac:chgData name="宗 雨薇" userId="36a7d137869390f9" providerId="LiveId" clId="{7084E1B1-5E48-41E2-A6AB-197464C61984}" dt="2020-10-11T15:52:54.860" v="249" actId="1076"/>
          <ac:picMkLst>
            <pc:docMk/>
            <pc:sldMk cId="2541015494" sldId="289"/>
            <ac:picMk id="8" creationId="{64825A51-64D8-4805-B54F-2386DA4D3331}"/>
          </ac:picMkLst>
        </pc:picChg>
      </pc:sldChg>
      <pc:sldChg chg="addSp modSp mod modAnim">
        <pc:chgData name="宗 雨薇" userId="36a7d137869390f9" providerId="LiveId" clId="{7084E1B1-5E48-41E2-A6AB-197464C61984}" dt="2020-10-11T15:49:23.242" v="231" actId="1076"/>
        <pc:sldMkLst>
          <pc:docMk/>
          <pc:sldMk cId="3955603768" sldId="293"/>
        </pc:sldMkLst>
        <pc:picChg chg="add mod">
          <ac:chgData name="宗 雨薇" userId="36a7d137869390f9" providerId="LiveId" clId="{7084E1B1-5E48-41E2-A6AB-197464C61984}" dt="2020-10-11T15:49:23.242" v="231" actId="1076"/>
          <ac:picMkLst>
            <pc:docMk/>
            <pc:sldMk cId="3955603768" sldId="293"/>
            <ac:picMk id="3" creationId="{220FDCEC-DCC3-443A-BD70-D55E670E71C3}"/>
          </ac:picMkLst>
        </pc:picChg>
      </pc:sldChg>
      <pc:sldChg chg="addSp modSp mod modAnim">
        <pc:chgData name="宗 雨薇" userId="36a7d137869390f9" providerId="LiveId" clId="{7084E1B1-5E48-41E2-A6AB-197464C61984}" dt="2020-10-11T15:29:20.424" v="112" actId="208"/>
        <pc:sldMkLst>
          <pc:docMk/>
          <pc:sldMk cId="3191272648" sldId="299"/>
        </pc:sldMkLst>
        <pc:spChg chg="mod">
          <ac:chgData name="宗 雨薇" userId="36a7d137869390f9" providerId="LiveId" clId="{7084E1B1-5E48-41E2-A6AB-197464C61984}" dt="2020-10-11T15:29:14.230" v="111" actId="208"/>
          <ac:spMkLst>
            <pc:docMk/>
            <pc:sldMk cId="3191272648" sldId="299"/>
            <ac:spMk id="6" creationId="{D7E2FE23-3416-4542-A6F4-6B0D65E00E61}"/>
          </ac:spMkLst>
        </pc:spChg>
        <pc:spChg chg="mod">
          <ac:chgData name="宗 雨薇" userId="36a7d137869390f9" providerId="LiveId" clId="{7084E1B1-5E48-41E2-A6AB-197464C61984}" dt="2020-10-11T15:29:14.230" v="111" actId="208"/>
          <ac:spMkLst>
            <pc:docMk/>
            <pc:sldMk cId="3191272648" sldId="299"/>
            <ac:spMk id="7" creationId="{3483BD58-4B74-403B-9666-0CE296F59313}"/>
          </ac:spMkLst>
        </pc:spChg>
        <pc:spChg chg="mod">
          <ac:chgData name="宗 雨薇" userId="36a7d137869390f9" providerId="LiveId" clId="{7084E1B1-5E48-41E2-A6AB-197464C61984}" dt="2020-10-11T15:29:14.230" v="111" actId="208"/>
          <ac:spMkLst>
            <pc:docMk/>
            <pc:sldMk cId="3191272648" sldId="299"/>
            <ac:spMk id="8" creationId="{A6BD44C3-91DC-4CA4-B0ED-3CC804F9467D}"/>
          </ac:spMkLst>
        </pc:spChg>
        <pc:spChg chg="mod">
          <ac:chgData name="宗 雨薇" userId="36a7d137869390f9" providerId="LiveId" clId="{7084E1B1-5E48-41E2-A6AB-197464C61984}" dt="2020-10-11T15:29:14.230" v="111" actId="208"/>
          <ac:spMkLst>
            <pc:docMk/>
            <pc:sldMk cId="3191272648" sldId="299"/>
            <ac:spMk id="10" creationId="{5177E903-6F2D-4DD1-8B29-E68515067397}"/>
          </ac:spMkLst>
        </pc:spChg>
        <pc:spChg chg="mod">
          <ac:chgData name="宗 雨薇" userId="36a7d137869390f9" providerId="LiveId" clId="{7084E1B1-5E48-41E2-A6AB-197464C61984}" dt="2020-10-11T15:29:20.424" v="112" actId="208"/>
          <ac:spMkLst>
            <pc:docMk/>
            <pc:sldMk cId="3191272648" sldId="299"/>
            <ac:spMk id="11" creationId="{92811F24-719B-47EF-9C6C-DFAF444D2F93}"/>
          </ac:spMkLst>
        </pc:spChg>
        <pc:grpChg chg="add mod">
          <ac:chgData name="宗 雨薇" userId="36a7d137869390f9" providerId="LiveId" clId="{7084E1B1-5E48-41E2-A6AB-197464C61984}" dt="2020-10-11T15:27:28.439" v="97" actId="164"/>
          <ac:grpSpMkLst>
            <pc:docMk/>
            <pc:sldMk cId="3191272648" sldId="299"/>
            <ac:grpSpMk id="2" creationId="{D054B4BA-311A-4B2F-AEE6-5F884EE11705}"/>
          </ac:grpSpMkLst>
        </pc:grpChg>
      </pc:sldChg>
      <pc:sldChg chg="addSp delSp modSp mod modAnim">
        <pc:chgData name="宗 雨薇" userId="36a7d137869390f9" providerId="LiveId" clId="{7084E1B1-5E48-41E2-A6AB-197464C61984}" dt="2020-10-11T15:54:31.787" v="265" actId="1076"/>
        <pc:sldMkLst>
          <pc:docMk/>
          <pc:sldMk cId="667869791" sldId="302"/>
        </pc:sldMkLst>
        <pc:spChg chg="mod">
          <ac:chgData name="宗 雨薇" userId="36a7d137869390f9" providerId="LiveId" clId="{7084E1B1-5E48-41E2-A6AB-197464C61984}" dt="2020-10-11T15:23:02.544" v="55" actId="207"/>
          <ac:spMkLst>
            <pc:docMk/>
            <pc:sldMk cId="667869791" sldId="302"/>
            <ac:spMk id="4" creationId="{CC049B07-779D-45AB-8F32-228A543CEFB6}"/>
          </ac:spMkLst>
        </pc:spChg>
        <pc:picChg chg="add del mod">
          <ac:chgData name="宗 雨薇" userId="36a7d137869390f9" providerId="LiveId" clId="{7084E1B1-5E48-41E2-A6AB-197464C61984}" dt="2020-10-11T15:54:01.255" v="260" actId="21"/>
          <ac:picMkLst>
            <pc:docMk/>
            <pc:sldMk cId="667869791" sldId="302"/>
            <ac:picMk id="5" creationId="{101795FD-9C01-4784-873A-8163F8EE73EB}"/>
          </ac:picMkLst>
        </pc:picChg>
        <pc:picChg chg="add mod">
          <ac:chgData name="宗 雨薇" userId="36a7d137869390f9" providerId="LiveId" clId="{7084E1B1-5E48-41E2-A6AB-197464C61984}" dt="2020-10-11T15:54:31.787" v="265" actId="1076"/>
          <ac:picMkLst>
            <pc:docMk/>
            <pc:sldMk cId="667869791" sldId="302"/>
            <ac:picMk id="7" creationId="{F546FC23-7726-4F12-AFEF-3C8AB0847C8A}"/>
          </ac:picMkLst>
        </pc:picChg>
      </pc:sldChg>
      <pc:sldChg chg="modSp modAnim">
        <pc:chgData name="宗 雨薇" userId="36a7d137869390f9" providerId="LiveId" clId="{7084E1B1-5E48-41E2-A6AB-197464C61984}" dt="2020-10-11T15:17:06.857" v="14"/>
        <pc:sldMkLst>
          <pc:docMk/>
          <pc:sldMk cId="7755796" sldId="307"/>
        </pc:sldMkLst>
        <pc:spChg chg="mod">
          <ac:chgData name="宗 雨薇" userId="36a7d137869390f9" providerId="LiveId" clId="{7084E1B1-5E48-41E2-A6AB-197464C61984}" dt="2020-10-11T15:00:48.652" v="9" actId="20577"/>
          <ac:spMkLst>
            <pc:docMk/>
            <pc:sldMk cId="7755796" sldId="307"/>
            <ac:spMk id="3" creationId="{A5B68ACE-65F6-47C3-8462-57E3AA0DA644}"/>
          </ac:spMkLst>
        </pc:spChg>
      </pc:sldChg>
      <pc:sldChg chg="addSp modSp mod modAnim">
        <pc:chgData name="宗 雨薇" userId="36a7d137869390f9" providerId="LiveId" clId="{7084E1B1-5E48-41E2-A6AB-197464C61984}" dt="2020-10-11T15:30:19.866" v="122"/>
        <pc:sldMkLst>
          <pc:docMk/>
          <pc:sldMk cId="2579895785" sldId="309"/>
        </pc:sldMkLst>
        <pc:spChg chg="mod">
          <ac:chgData name="宗 雨薇" userId="36a7d137869390f9" providerId="LiveId" clId="{7084E1B1-5E48-41E2-A6AB-197464C61984}" dt="2020-10-11T15:28:37.796" v="108" actId="164"/>
          <ac:spMkLst>
            <pc:docMk/>
            <pc:sldMk cId="2579895785" sldId="309"/>
            <ac:spMk id="8" creationId="{A6BD44C3-91DC-4CA4-B0ED-3CC804F9467D}"/>
          </ac:spMkLst>
        </pc:spChg>
        <pc:spChg chg="mod">
          <ac:chgData name="宗 雨薇" userId="36a7d137869390f9" providerId="LiveId" clId="{7084E1B1-5E48-41E2-A6AB-197464C61984}" dt="2020-10-11T15:28:37.796" v="108" actId="164"/>
          <ac:spMkLst>
            <pc:docMk/>
            <pc:sldMk cId="2579895785" sldId="309"/>
            <ac:spMk id="9" creationId="{2A941846-318B-46D1-BCD7-C95887DEBA85}"/>
          </ac:spMkLst>
        </pc:spChg>
        <pc:spChg chg="mod">
          <ac:chgData name="宗 雨薇" userId="36a7d137869390f9" providerId="LiveId" clId="{7084E1B1-5E48-41E2-A6AB-197464C61984}" dt="2020-10-11T15:28:37.796" v="108" actId="164"/>
          <ac:spMkLst>
            <pc:docMk/>
            <pc:sldMk cId="2579895785" sldId="309"/>
            <ac:spMk id="11" creationId="{92811F24-719B-47EF-9C6C-DFAF444D2F93}"/>
          </ac:spMkLst>
        </pc:spChg>
        <pc:spChg chg="mod">
          <ac:chgData name="宗 雨薇" userId="36a7d137869390f9" providerId="LiveId" clId="{7084E1B1-5E48-41E2-A6AB-197464C61984}" dt="2020-10-11T15:29:32.297" v="113" actId="208"/>
          <ac:spMkLst>
            <pc:docMk/>
            <pc:sldMk cId="2579895785" sldId="309"/>
            <ac:spMk id="12" creationId="{B8853858-D39A-4819-BD8A-0ACD99B17F66}"/>
          </ac:spMkLst>
        </pc:spChg>
        <pc:spChg chg="mod">
          <ac:chgData name="宗 雨薇" userId="36a7d137869390f9" providerId="LiveId" clId="{7084E1B1-5E48-41E2-A6AB-197464C61984}" dt="2020-10-11T15:29:32.297" v="113" actId="208"/>
          <ac:spMkLst>
            <pc:docMk/>
            <pc:sldMk cId="2579895785" sldId="309"/>
            <ac:spMk id="13" creationId="{FFF9B68B-37B7-47BE-BE5D-3C8F03214CF5}"/>
          </ac:spMkLst>
        </pc:spChg>
        <pc:grpChg chg="add mod">
          <ac:chgData name="宗 雨薇" userId="36a7d137869390f9" providerId="LiveId" clId="{7084E1B1-5E48-41E2-A6AB-197464C61984}" dt="2020-10-11T15:28:37.796" v="108" actId="164"/>
          <ac:grpSpMkLst>
            <pc:docMk/>
            <pc:sldMk cId="2579895785" sldId="309"/>
            <ac:grpSpMk id="2" creationId="{4A9394BA-0C10-4B1A-9AF7-459EDBA46CA0}"/>
          </ac:grpSpMkLst>
        </pc:grpChg>
      </pc:sldChg>
      <pc:sldChg chg="modSp mod modAnim">
        <pc:chgData name="宗 雨薇" userId="36a7d137869390f9" providerId="LiveId" clId="{7084E1B1-5E48-41E2-A6AB-197464C61984}" dt="2020-10-11T15:45:31.831" v="205"/>
        <pc:sldMkLst>
          <pc:docMk/>
          <pc:sldMk cId="2234664892" sldId="310"/>
        </pc:sldMkLst>
        <pc:spChg chg="mod">
          <ac:chgData name="宗 雨薇" userId="36a7d137869390f9" providerId="LiveId" clId="{7084E1B1-5E48-41E2-A6AB-197464C61984}" dt="2020-10-11T15:41:22.177" v="178" actId="208"/>
          <ac:spMkLst>
            <pc:docMk/>
            <pc:sldMk cId="2234664892" sldId="310"/>
            <ac:spMk id="12" creationId="{B8853858-D39A-4819-BD8A-0ACD99B17F66}"/>
          </ac:spMkLst>
        </pc:spChg>
        <pc:spChg chg="mod">
          <ac:chgData name="宗 雨薇" userId="36a7d137869390f9" providerId="LiveId" clId="{7084E1B1-5E48-41E2-A6AB-197464C61984}" dt="2020-10-11T15:41:22.177" v="178" actId="208"/>
          <ac:spMkLst>
            <pc:docMk/>
            <pc:sldMk cId="2234664892" sldId="310"/>
            <ac:spMk id="13" creationId="{FFF9B68B-37B7-47BE-BE5D-3C8F03214CF5}"/>
          </ac:spMkLst>
        </pc:spChg>
      </pc:sldChg>
      <pc:sldChg chg="modSp modAnim">
        <pc:chgData name="宗 雨薇" userId="36a7d137869390f9" providerId="LiveId" clId="{7084E1B1-5E48-41E2-A6AB-197464C61984}" dt="2020-10-11T15:43:52.577" v="198"/>
        <pc:sldMkLst>
          <pc:docMk/>
          <pc:sldMk cId="1614292755" sldId="311"/>
        </pc:sldMkLst>
        <pc:spChg chg="mod">
          <ac:chgData name="宗 雨薇" userId="36a7d137869390f9" providerId="LiveId" clId="{7084E1B1-5E48-41E2-A6AB-197464C61984}" dt="2020-10-11T15:43:23.619" v="195" actId="207"/>
          <ac:spMkLst>
            <pc:docMk/>
            <pc:sldMk cId="1614292755" sldId="311"/>
            <ac:spMk id="4" creationId="{CC049B07-779D-45AB-8F32-228A543CEFB6}"/>
          </ac:spMkLst>
        </pc:spChg>
      </pc:sldChg>
      <pc:sldChg chg="addSp modSp mod modAnim">
        <pc:chgData name="宗 雨薇" userId="36a7d137869390f9" providerId="LiveId" clId="{7084E1B1-5E48-41E2-A6AB-197464C61984}" dt="2020-10-11T15:55:09.446" v="271" actId="1076"/>
        <pc:sldMkLst>
          <pc:docMk/>
          <pc:sldMk cId="1814238964" sldId="312"/>
        </pc:sldMkLst>
        <pc:spChg chg="mod">
          <ac:chgData name="宗 雨薇" userId="36a7d137869390f9" providerId="LiveId" clId="{7084E1B1-5E48-41E2-A6AB-197464C61984}" dt="2020-10-11T15:47:29.360" v="222" actId="207"/>
          <ac:spMkLst>
            <pc:docMk/>
            <pc:sldMk cId="1814238964" sldId="312"/>
            <ac:spMk id="4" creationId="{CC049B07-779D-45AB-8F32-228A543CEFB6}"/>
          </ac:spMkLst>
        </pc:spChg>
        <pc:picChg chg="add mod">
          <ac:chgData name="宗 雨薇" userId="36a7d137869390f9" providerId="LiveId" clId="{7084E1B1-5E48-41E2-A6AB-197464C61984}" dt="2020-10-11T15:55:09.446" v="271" actId="1076"/>
          <ac:picMkLst>
            <pc:docMk/>
            <pc:sldMk cId="1814238964" sldId="312"/>
            <ac:picMk id="6" creationId="{03AA77CB-7467-4BE4-9663-7C0330C9D0B9}"/>
          </ac:picMkLst>
        </pc:picChg>
      </pc:sldChg>
      <pc:sldChg chg="addSp modSp mod modAnim">
        <pc:chgData name="宗 雨薇" userId="36a7d137869390f9" providerId="LiveId" clId="{7084E1B1-5E48-41E2-A6AB-197464C61984}" dt="2020-10-11T15:37:05.478" v="177" actId="208"/>
        <pc:sldMkLst>
          <pc:docMk/>
          <pc:sldMk cId="1713848382" sldId="313"/>
        </pc:sldMkLst>
        <pc:spChg chg="mod">
          <ac:chgData name="宗 雨薇" userId="36a7d137869390f9" providerId="LiveId" clId="{7084E1B1-5E48-41E2-A6AB-197464C61984}" dt="2020-10-11T15:33:59.499" v="171" actId="164"/>
          <ac:spMkLst>
            <pc:docMk/>
            <pc:sldMk cId="1713848382" sldId="313"/>
            <ac:spMk id="8" creationId="{A6BD44C3-91DC-4CA4-B0ED-3CC804F9467D}"/>
          </ac:spMkLst>
        </pc:spChg>
        <pc:spChg chg="mod">
          <ac:chgData name="宗 雨薇" userId="36a7d137869390f9" providerId="LiveId" clId="{7084E1B1-5E48-41E2-A6AB-197464C61984}" dt="2020-10-11T15:33:59.499" v="171" actId="164"/>
          <ac:spMkLst>
            <pc:docMk/>
            <pc:sldMk cId="1713848382" sldId="313"/>
            <ac:spMk id="9" creationId="{2A941846-318B-46D1-BCD7-C95887DEBA85}"/>
          </ac:spMkLst>
        </pc:spChg>
        <pc:spChg chg="mod">
          <ac:chgData name="宗 雨薇" userId="36a7d137869390f9" providerId="LiveId" clId="{7084E1B1-5E48-41E2-A6AB-197464C61984}" dt="2020-10-11T15:37:05.478" v="177" actId="208"/>
          <ac:spMkLst>
            <pc:docMk/>
            <pc:sldMk cId="1713848382" sldId="313"/>
            <ac:spMk id="12" creationId="{B8853858-D39A-4819-BD8A-0ACD99B17F66}"/>
          </ac:spMkLst>
        </pc:spChg>
        <pc:spChg chg="mod">
          <ac:chgData name="宗 雨薇" userId="36a7d137869390f9" providerId="LiveId" clId="{7084E1B1-5E48-41E2-A6AB-197464C61984}" dt="2020-10-11T15:37:05.478" v="177" actId="208"/>
          <ac:spMkLst>
            <pc:docMk/>
            <pc:sldMk cId="1713848382" sldId="313"/>
            <ac:spMk id="13" creationId="{FFF9B68B-37B7-47BE-BE5D-3C8F03214CF5}"/>
          </ac:spMkLst>
        </pc:spChg>
        <pc:grpChg chg="add mod">
          <ac:chgData name="宗 雨薇" userId="36a7d137869390f9" providerId="LiveId" clId="{7084E1B1-5E48-41E2-A6AB-197464C61984}" dt="2020-10-11T15:33:59.499" v="171" actId="164"/>
          <ac:grpSpMkLst>
            <pc:docMk/>
            <pc:sldMk cId="1713848382" sldId="313"/>
            <ac:grpSpMk id="2" creationId="{33A9D847-C9FA-4CC4-A084-6F3A6F1798E4}"/>
          </ac:grpSpMkLst>
        </pc:grpChg>
      </pc:sldChg>
      <pc:sldChg chg="modSp modAnim">
        <pc:chgData name="宗 雨薇" userId="36a7d137869390f9" providerId="LiveId" clId="{7084E1B1-5E48-41E2-A6AB-197464C61984}" dt="2020-10-11T15:48:20.069" v="225"/>
        <pc:sldMkLst>
          <pc:docMk/>
          <pc:sldMk cId="1854683946" sldId="314"/>
        </pc:sldMkLst>
        <pc:spChg chg="mod">
          <ac:chgData name="宗 雨薇" userId="36a7d137869390f9" providerId="LiveId" clId="{7084E1B1-5E48-41E2-A6AB-197464C61984}" dt="2020-10-11T15:46:16.645" v="206" actId="207"/>
          <ac:spMkLst>
            <pc:docMk/>
            <pc:sldMk cId="1854683946" sldId="314"/>
            <ac:spMk id="4" creationId="{CC049B07-779D-45AB-8F32-228A543CEFB6}"/>
          </ac:spMkLst>
        </pc:spChg>
      </pc:sldChg>
      <pc:sldChg chg="modSp mod modAnim modShow">
        <pc:chgData name="宗 雨薇" userId="36a7d137869390f9" providerId="LiveId" clId="{7084E1B1-5E48-41E2-A6AB-197464C61984}" dt="2020-10-11T15:26:29.276" v="93"/>
        <pc:sldMkLst>
          <pc:docMk/>
          <pc:sldMk cId="2113521723" sldId="790"/>
        </pc:sldMkLst>
        <pc:spChg chg="mod">
          <ac:chgData name="宗 雨薇" userId="36a7d137869390f9" providerId="LiveId" clId="{7084E1B1-5E48-41E2-A6AB-197464C61984}" dt="2020-10-11T15:25:19.255" v="76" actId="207"/>
          <ac:spMkLst>
            <pc:docMk/>
            <pc:sldMk cId="2113521723" sldId="790"/>
            <ac:spMk id="2" creationId="{1AA1EA50-3063-4A55-A390-51A840D5BA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17449-CF13-4336-A52F-DB0227A04700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A3170-E9F2-47D9-914C-38F3B9827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98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A8263-A64E-465D-9A1B-06D68872B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028428-F948-4D70-9D87-4E506E8E0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94B890A5-FD15-429B-842E-3FE3D4E059AE}"/>
              </a:ext>
            </a:extLst>
          </p:cNvPr>
          <p:cNvSpPr txBox="1">
            <a:spLocks/>
          </p:cNvSpPr>
          <p:nvPr/>
        </p:nvSpPr>
        <p:spPr>
          <a:xfrm>
            <a:off x="3487948" y="5647285"/>
            <a:ext cx="5216105" cy="492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algn="ctr" defTabSz="914446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 dirty="0">
                <a:solidFill>
                  <a:srgbClr val="F4ACBA"/>
                </a:solidFill>
              </a:rPr>
              <a:t>马士兵教育研究院</a:t>
            </a:r>
          </a:p>
        </p:txBody>
      </p:sp>
    </p:spTree>
    <p:extLst>
      <p:ext uri="{BB962C8B-B14F-4D97-AF65-F5344CB8AC3E}">
        <p14:creationId xmlns:p14="http://schemas.microsoft.com/office/powerpoint/2010/main" val="11115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D1D13-CF49-40E2-A26E-AD11AD778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660" y="2349000"/>
            <a:ext cx="7198680" cy="108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324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30110-45C2-446D-8B44-7C16B580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47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55C031-C32D-4831-90FB-92BB0EA1A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DD5409-1361-447F-AEA8-57B63E287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29190"/>
            <a:ext cx="3932237" cy="33397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283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6E1E5-FF2C-4E9E-837E-3AD376EB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25036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5E91EC-5972-4397-9ECF-1F3378F91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2D9144-0D7A-4972-8B37-CA6B7B60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09736"/>
            <a:ext cx="3932237" cy="335925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300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71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6BEB926-4F28-4F0B-8847-7B76CFA0CD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D75A351-77C6-407A-84C6-67ACC6CF7F4C}"/>
              </a:ext>
            </a:extLst>
          </p:cNvPr>
          <p:cNvGrpSpPr/>
          <p:nvPr/>
        </p:nvGrpSpPr>
        <p:grpSpPr>
          <a:xfrm>
            <a:off x="1979311" y="1772988"/>
            <a:ext cx="8124101" cy="2984769"/>
            <a:chOff x="1979311" y="1772988"/>
            <a:chExt cx="8124101" cy="298476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8AF0648-DC00-4DFE-AA2C-C9D14EFDA7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79311" y="1948038"/>
              <a:ext cx="2738595" cy="2634669"/>
              <a:chOff x="1697209" y="1874368"/>
              <a:chExt cx="2943199" cy="2831509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5A30B0EB-6CF2-400F-A751-DADDF3BB1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3695"/>
              <a:stretch/>
            </p:blipFill>
            <p:spPr>
              <a:xfrm>
                <a:off x="2431314" y="1874368"/>
                <a:ext cx="1474988" cy="1462220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0D265F9D-8C27-44D9-8B2D-6F539C8668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28"/>
              <a:stretch/>
            </p:blipFill>
            <p:spPr>
              <a:xfrm>
                <a:off x="1697209" y="3636523"/>
                <a:ext cx="2943199" cy="1069354"/>
              </a:xfrm>
              <a:prstGeom prst="rect">
                <a:avLst/>
              </a:prstGeom>
            </p:spPr>
          </p:pic>
        </p:grpSp>
        <p:cxnSp>
          <p:nvCxnSpPr>
            <p:cNvPr id="20" name="直线连接符 14">
              <a:extLst>
                <a:ext uri="{FF2B5EF4-FFF2-40B4-BE49-F238E27FC236}">
                  <a16:creationId xmlns:a16="http://schemas.microsoft.com/office/drawing/2014/main" id="{7BA90511-C89B-4796-9278-952345EA15AC}"/>
                </a:ext>
              </a:extLst>
            </p:cNvPr>
            <p:cNvCxnSpPr>
              <a:cxnSpLocks/>
            </p:cNvCxnSpPr>
            <p:nvPr/>
          </p:nvCxnSpPr>
          <p:spPr>
            <a:xfrm>
              <a:off x="6087220" y="1772988"/>
              <a:ext cx="0" cy="2984769"/>
            </a:xfrm>
            <a:prstGeom prst="line">
              <a:avLst/>
            </a:prstGeom>
            <a:ln w="12700">
              <a:gradFill>
                <a:gsLst>
                  <a:gs pos="12000">
                    <a:srgbClr val="F4ACBA">
                      <a:alpha val="50000"/>
                    </a:srgbClr>
                  </a:gs>
                  <a:gs pos="45000">
                    <a:srgbClr val="BD0E28"/>
                  </a:gs>
                  <a:gs pos="55000">
                    <a:srgbClr val="BD0E28"/>
                  </a:gs>
                  <a:gs pos="88000">
                    <a:srgbClr val="F4ACBA">
                      <a:alpha val="5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059F32A-9744-443D-867A-5721DFC40CE8}"/>
                </a:ext>
              </a:extLst>
            </p:cNvPr>
            <p:cNvGrpSpPr/>
            <p:nvPr/>
          </p:nvGrpSpPr>
          <p:grpSpPr>
            <a:xfrm>
              <a:off x="7456534" y="1948038"/>
              <a:ext cx="2646878" cy="2634669"/>
              <a:chOff x="7456534" y="1894585"/>
              <a:chExt cx="2646878" cy="2634669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3A4F2F0-BFFC-4914-929C-90088729D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3541" y="1894585"/>
                <a:ext cx="1772864" cy="1772864"/>
              </a:xfrm>
              <a:prstGeom prst="rect">
                <a:avLst/>
              </a:prstGeom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83E4F93-42F7-4E7E-99DA-B0EA3A76A9C0}"/>
                  </a:ext>
                </a:extLst>
              </p:cNvPr>
              <p:cNvSpPr txBox="1"/>
              <p:nvPr/>
            </p:nvSpPr>
            <p:spPr>
              <a:xfrm>
                <a:off x="7456534" y="4067589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FB3A4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扫码加马老师微信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5968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0317" y="1041400"/>
            <a:ext cx="10511367" cy="252993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0317" y="3571336"/>
            <a:ext cx="10511367" cy="168442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3C777DB-E007-4424-8577-9056EA2BC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7948" y="5647285"/>
            <a:ext cx="5216106" cy="492125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zh-CN" altLang="en-US" sz="1600" dirty="0" smtClean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defRPr>
            </a:lvl1pPr>
            <a:lvl2pPr>
              <a:defRPr lang="zh-CN" altLang="en-US" sz="1800" dirty="0" smtClean="0">
                <a:latin typeface="+mn-lt"/>
                <a:ea typeface="+mn-ea"/>
              </a:defRPr>
            </a:lvl2pPr>
            <a:lvl3pPr>
              <a:defRPr lang="zh-CN" altLang="en-US" sz="1800" dirty="0" smtClean="0">
                <a:latin typeface="+mn-lt"/>
                <a:ea typeface="+mn-ea"/>
              </a:defRPr>
            </a:lvl3pPr>
            <a:lvl4pPr>
              <a:defRPr lang="zh-CN" altLang="en-US" dirty="0" smtClean="0">
                <a:latin typeface="+mn-lt"/>
                <a:ea typeface="+mn-ea"/>
              </a:defRPr>
            </a:lvl4pPr>
            <a:lvl5pPr>
              <a:defRPr lang="zh-CN" altLang="en-US" dirty="0">
                <a:latin typeface="+mn-lt"/>
                <a:ea typeface="+mn-ea"/>
              </a:defRPr>
            </a:lvl5pPr>
          </a:lstStyle>
          <a:p>
            <a:pPr marL="0" lvl="0" algn="ctr" defTabSz="457223"/>
            <a:r>
              <a:rPr lang="zh-CN" altLang="en-US"/>
              <a:t>单击此处编辑脚注</a:t>
            </a:r>
          </a:p>
        </p:txBody>
      </p:sp>
    </p:spTree>
    <p:extLst>
      <p:ext uri="{BB962C8B-B14F-4D97-AF65-F5344CB8AC3E}">
        <p14:creationId xmlns:p14="http://schemas.microsoft.com/office/powerpoint/2010/main" val="78818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1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DDFE5-6015-4333-A448-84D1DBB9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00BA6E-3F60-4933-B96B-ED7508BD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>
            <a:lvl1pPr>
              <a:defRPr b="1"/>
            </a:lvl1pPr>
            <a:lvl4pPr>
              <a:defRPr sz="1600"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54990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5B4B1-CE07-4D73-BB52-1ACC37C4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E8C3DC-7F17-4362-9568-CD5DDF63F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19072"/>
            <a:ext cx="5157787" cy="4673803"/>
          </a:xfrm>
        </p:spPr>
        <p:txBody>
          <a:bodyPr/>
          <a:lstStyle>
            <a:lvl1pPr>
              <a:defRPr b="1"/>
            </a:lvl1pPr>
            <a:lvl4pPr>
              <a:defRPr sz="1600"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3D707F-843F-460E-A33B-3E8D98DC7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19072"/>
            <a:ext cx="5183188" cy="4673803"/>
          </a:xfrm>
        </p:spPr>
        <p:txBody>
          <a:bodyPr/>
          <a:lstStyle>
            <a:lvl1pPr>
              <a:defRPr b="1"/>
            </a:lvl1pPr>
            <a:lvl4pPr>
              <a:defRPr sz="1600"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253490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BF949-3258-4FF2-969C-8AC7E4B9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442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7EEF-40BF-4127-9C54-86BA17E8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4ABEE5-01F9-4BB5-9176-F6C4E4AE0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/>
          <a:lstStyle>
            <a:lvl1pPr>
              <a:defRPr b="1"/>
            </a:lvl1pPr>
            <a:lvl4pPr>
              <a:defRPr sz="1600"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18C0B5-AEEA-4001-A88D-7722A050A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7250"/>
          </a:xfrm>
        </p:spPr>
        <p:txBody>
          <a:bodyPr/>
          <a:lstStyle>
            <a:lvl1pPr>
              <a:defRPr b="1"/>
            </a:lvl1pPr>
            <a:lvl4pPr>
              <a:defRPr sz="1600"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21726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27EEF-40BF-4127-9C54-86BA17E8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4ABEE5-01F9-4BB5-9176-F6C4E4AE0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600" cy="4667251"/>
          </a:xfrm>
        </p:spPr>
        <p:txBody>
          <a:bodyPr/>
          <a:lstStyle>
            <a:lvl1pPr>
              <a:defRPr b="1"/>
            </a:lvl1pPr>
            <a:lvl4pPr>
              <a:defRPr sz="1600"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113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5E330CA-32AC-4307-B988-290FB762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7126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4B121-4EF8-477E-B0F8-9BAE40507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661" y="1333100"/>
            <a:ext cx="7198680" cy="4191802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998102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8F2647-05A7-4767-9EDE-2DD1B5649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087" y="1333100"/>
            <a:ext cx="5037829" cy="4191802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338324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51F593-E756-4516-BDA1-5759BF17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BB56D7-7BC8-481F-83C2-446569471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67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3024CD-0855-46DD-A928-2C72AE55F4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154" y="314811"/>
            <a:ext cx="1777048" cy="46340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E40DCA-9E38-446F-B51A-3FAC6EF7DE83}"/>
              </a:ext>
            </a:extLst>
          </p:cNvPr>
          <p:cNvGrpSpPr/>
          <p:nvPr/>
        </p:nvGrpSpPr>
        <p:grpSpPr>
          <a:xfrm>
            <a:off x="1826285" y="6550223"/>
            <a:ext cx="8539431" cy="307777"/>
            <a:chOff x="1717676" y="6106234"/>
            <a:chExt cx="8539431" cy="307777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B894321-6E43-49B3-BA59-83FE771FE712}"/>
                </a:ext>
              </a:extLst>
            </p:cNvPr>
            <p:cNvCxnSpPr>
              <a:cxnSpLocks/>
            </p:cNvCxnSpPr>
            <p:nvPr/>
          </p:nvCxnSpPr>
          <p:spPr>
            <a:xfrm>
              <a:off x="1717676" y="6260122"/>
              <a:ext cx="2414709" cy="0"/>
            </a:xfrm>
            <a:prstGeom prst="line">
              <a:avLst/>
            </a:prstGeom>
            <a:ln>
              <a:solidFill>
                <a:srgbClr val="F4AC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06BF326-99D1-4865-A706-81F76F28F204}"/>
                </a:ext>
              </a:extLst>
            </p:cNvPr>
            <p:cNvCxnSpPr>
              <a:cxnSpLocks/>
            </p:cNvCxnSpPr>
            <p:nvPr/>
          </p:nvCxnSpPr>
          <p:spPr>
            <a:xfrm>
              <a:off x="7842398" y="6260122"/>
              <a:ext cx="2414709" cy="0"/>
            </a:xfrm>
            <a:prstGeom prst="line">
              <a:avLst/>
            </a:prstGeom>
            <a:ln>
              <a:solidFill>
                <a:srgbClr val="F4AC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AB268FB-3C98-4A98-B747-574D81F871BA}"/>
                </a:ext>
              </a:extLst>
            </p:cNvPr>
            <p:cNvSpPr txBox="1"/>
            <p:nvPr/>
          </p:nvSpPr>
          <p:spPr>
            <a:xfrm>
              <a:off x="4228930" y="6106234"/>
              <a:ext cx="3516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F4ACBA"/>
                  </a:solidFill>
                  <a:latin typeface="新宋体" panose="02010609030101010101" pitchFamily="49" charset="-122"/>
                  <a:ea typeface="新宋体" panose="02010609030101010101" pitchFamily="49" charset="-122"/>
                </a:rPr>
                <a:t>www.mashibing.com</a:t>
              </a:r>
              <a:endParaRPr lang="zh-CN" altLang="en-US" sz="1400" dirty="0">
                <a:solidFill>
                  <a:srgbClr val="F4ACBA"/>
                </a:solidFill>
                <a:latin typeface="新宋体" panose="02010609030101010101" pitchFamily="49" charset="-122"/>
                <a:ea typeface="新宋体" panose="0201060903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26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13" r:id="rId16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7.wdp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4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microsoft.com/office/2007/relationships/hdphoto" Target="../media/hdphoto13.wdp"/><Relationship Id="rId2" Type="http://schemas.openxmlformats.org/officeDocument/2006/relationships/image" Target="../media/image28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microsoft.com/office/2007/relationships/hdphoto" Target="../media/hdphoto10.wdp"/><Relationship Id="rId15" Type="http://schemas.openxmlformats.org/officeDocument/2006/relationships/image" Target="../media/image35.png"/><Relationship Id="rId10" Type="http://schemas.microsoft.com/office/2007/relationships/hdphoto" Target="../media/hdphoto12.wdp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microsoft.com/office/2007/relationships/hdphoto" Target="../media/hdphoto14.wd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2C297-B91A-4470-A323-FFCE0E611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第二章 进程管理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9115CA-AE6F-4902-92D0-75F5DCDD1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9C61CA-9459-4793-83A3-58A713ACB8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58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E58B16-E9EB-4912-8E52-E11B8EDE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什么是进程？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21368-69A2-4F30-9CE8-5FBF3468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线程的实现方式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用户级线程（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ULT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sz="1800" dirty="0"/>
              <a:t>User Level Thread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内核级线程（</a:t>
            </a:r>
            <a:r>
              <a:rPr lang="en-US" altLang="zh-CN" sz="2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KLT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sz="1800" dirty="0"/>
              <a:t>Kernel Level Thread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D74B49-AC6F-4876-92BB-DF06F93B4988}"/>
              </a:ext>
            </a:extLst>
          </p:cNvPr>
          <p:cNvSpPr/>
          <p:nvPr/>
        </p:nvSpPr>
        <p:spPr>
          <a:xfrm>
            <a:off x="4736670" y="3004537"/>
            <a:ext cx="1597980" cy="564286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1EB9C4-AD04-4CB0-9461-FE0EB71D2BF4}"/>
              </a:ext>
            </a:extLst>
          </p:cNvPr>
          <p:cNvSpPr/>
          <p:nvPr/>
        </p:nvSpPr>
        <p:spPr>
          <a:xfrm>
            <a:off x="4736670" y="3568822"/>
            <a:ext cx="1597980" cy="158022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0AE17D2-9812-4CE4-961D-24869BB7BDA5}"/>
              </a:ext>
            </a:extLst>
          </p:cNvPr>
          <p:cNvSpPr/>
          <p:nvPr/>
        </p:nvSpPr>
        <p:spPr>
          <a:xfrm>
            <a:off x="6880627" y="3568822"/>
            <a:ext cx="1597980" cy="158022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8116C2-E57F-464A-AAF3-A9B6D7C3D83A}"/>
              </a:ext>
            </a:extLst>
          </p:cNvPr>
          <p:cNvSpPr/>
          <p:nvPr/>
        </p:nvSpPr>
        <p:spPr>
          <a:xfrm>
            <a:off x="9024585" y="3568822"/>
            <a:ext cx="1597980" cy="158022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66C29BF-5FCA-438A-9BE9-335B5CBD0A12}"/>
              </a:ext>
            </a:extLst>
          </p:cNvPr>
          <p:cNvCxnSpPr>
            <a:cxnSpLocks/>
          </p:cNvCxnSpPr>
          <p:nvPr/>
        </p:nvCxnSpPr>
        <p:spPr>
          <a:xfrm>
            <a:off x="4600203" y="3568823"/>
            <a:ext cx="187091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A96AEF9-9283-4204-8FFD-0B7FC87B467F}"/>
              </a:ext>
            </a:extLst>
          </p:cNvPr>
          <p:cNvSpPr/>
          <p:nvPr/>
        </p:nvSpPr>
        <p:spPr>
          <a:xfrm>
            <a:off x="6880627" y="3004537"/>
            <a:ext cx="1597980" cy="564286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3F0073-A5B7-421D-8623-32EF026BEE32}"/>
              </a:ext>
            </a:extLst>
          </p:cNvPr>
          <p:cNvSpPr/>
          <p:nvPr/>
        </p:nvSpPr>
        <p:spPr>
          <a:xfrm>
            <a:off x="9024585" y="3004537"/>
            <a:ext cx="1597980" cy="564286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3F39EA7-BA12-4960-A2F0-C8CD132779B2}"/>
              </a:ext>
            </a:extLst>
          </p:cNvPr>
          <p:cNvCxnSpPr>
            <a:cxnSpLocks/>
          </p:cNvCxnSpPr>
          <p:nvPr/>
        </p:nvCxnSpPr>
        <p:spPr>
          <a:xfrm>
            <a:off x="6744160" y="3568823"/>
            <a:ext cx="187091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A8FC897-7F27-4041-99DE-26AB64016A79}"/>
              </a:ext>
            </a:extLst>
          </p:cNvPr>
          <p:cNvCxnSpPr>
            <a:cxnSpLocks/>
          </p:cNvCxnSpPr>
          <p:nvPr/>
        </p:nvCxnSpPr>
        <p:spPr>
          <a:xfrm>
            <a:off x="8888118" y="3568823"/>
            <a:ext cx="187091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50DEB09A-5FB4-4AF9-8939-AA68A6BD4BBA}"/>
              </a:ext>
            </a:extLst>
          </p:cNvPr>
          <p:cNvGrpSpPr/>
          <p:nvPr/>
        </p:nvGrpSpPr>
        <p:grpSpPr>
          <a:xfrm>
            <a:off x="9296609" y="4579052"/>
            <a:ext cx="582332" cy="485914"/>
            <a:chOff x="8488873" y="1196112"/>
            <a:chExt cx="582332" cy="485914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51F7799-6250-457A-977F-AA0AFF593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8123" y="1196113"/>
              <a:ext cx="483833" cy="48383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DDBA9112-8831-42E6-8A09-2C379680D0B0}"/>
                </a:ext>
              </a:extLst>
            </p:cNvPr>
            <p:cNvGrpSpPr/>
            <p:nvPr/>
          </p:nvGrpSpPr>
          <p:grpSpPr>
            <a:xfrm>
              <a:off x="8488873" y="1196112"/>
              <a:ext cx="582332" cy="485914"/>
              <a:chOff x="7978825" y="1343573"/>
              <a:chExt cx="582332" cy="485914"/>
            </a:xfrm>
          </p:grpSpPr>
          <p:sp>
            <p:nvSpPr>
              <p:cNvPr id="79" name="弧形 78">
                <a:extLst>
                  <a:ext uri="{FF2B5EF4-FFF2-40B4-BE49-F238E27FC236}">
                    <a16:creationId xmlns:a16="http://schemas.microsoft.com/office/drawing/2014/main" id="{61E9A889-B15A-4AED-AAC7-E56390110580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弧形 79">
                <a:extLst>
                  <a:ext uri="{FF2B5EF4-FFF2-40B4-BE49-F238E27FC236}">
                    <a16:creationId xmlns:a16="http://schemas.microsoft.com/office/drawing/2014/main" id="{A5DC295B-FC4E-413E-B1CD-4A78122B46ED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E7457C90-81D9-49D3-BA02-02FC858236DE}"/>
              </a:ext>
            </a:extLst>
          </p:cNvPr>
          <p:cNvGrpSpPr/>
          <p:nvPr/>
        </p:nvGrpSpPr>
        <p:grpSpPr>
          <a:xfrm>
            <a:off x="9036261" y="3654068"/>
            <a:ext cx="1580075" cy="485914"/>
            <a:chOff x="8947051" y="3654068"/>
            <a:chExt cx="1580075" cy="485914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1A06DF2A-D148-4D22-B9D0-9296939D4651}"/>
                </a:ext>
              </a:extLst>
            </p:cNvPr>
            <p:cNvGrpSpPr/>
            <p:nvPr/>
          </p:nvGrpSpPr>
          <p:grpSpPr>
            <a:xfrm>
              <a:off x="9445923" y="3654068"/>
              <a:ext cx="582332" cy="485914"/>
              <a:chOff x="9403273" y="1320017"/>
              <a:chExt cx="582332" cy="485914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405C03FA-326D-46B8-97C5-4C342E58DF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2523" y="1320018"/>
                <a:ext cx="483833" cy="48383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076D3D7C-C53C-4FE7-9244-5EAB75D1DB92}"/>
                  </a:ext>
                </a:extLst>
              </p:cNvPr>
              <p:cNvGrpSpPr/>
              <p:nvPr/>
            </p:nvGrpSpPr>
            <p:grpSpPr>
              <a:xfrm>
                <a:off x="9403273" y="1320017"/>
                <a:ext cx="582332" cy="485914"/>
                <a:chOff x="7978825" y="1343573"/>
                <a:chExt cx="582332" cy="485914"/>
              </a:xfrm>
            </p:grpSpPr>
            <p:sp>
              <p:nvSpPr>
                <p:cNvPr id="58" name="弧形 57">
                  <a:extLst>
                    <a:ext uri="{FF2B5EF4-FFF2-40B4-BE49-F238E27FC236}">
                      <a16:creationId xmlns:a16="http://schemas.microsoft.com/office/drawing/2014/main" id="{1A874F00-D34A-4362-85E4-C7F58F666428}"/>
                    </a:ext>
                  </a:extLst>
                </p:cNvPr>
                <p:cNvSpPr/>
                <p:nvPr/>
              </p:nvSpPr>
              <p:spPr>
                <a:xfrm rot="5128670">
                  <a:off x="8007855" y="1514996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弧形 58">
                  <a:extLst>
                    <a:ext uri="{FF2B5EF4-FFF2-40B4-BE49-F238E27FC236}">
                      <a16:creationId xmlns:a16="http://schemas.microsoft.com/office/drawing/2014/main" id="{56E000A1-AA37-4525-98EE-788885C50F97}"/>
                    </a:ext>
                  </a:extLst>
                </p:cNvPr>
                <p:cNvSpPr/>
                <p:nvPr/>
              </p:nvSpPr>
              <p:spPr>
                <a:xfrm rot="16010201">
                  <a:off x="8246666" y="1314543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D86FF50B-4727-4238-9ADE-1D1B08EEBBE9}"/>
                </a:ext>
              </a:extLst>
            </p:cNvPr>
            <p:cNvGrpSpPr/>
            <p:nvPr/>
          </p:nvGrpSpPr>
          <p:grpSpPr>
            <a:xfrm>
              <a:off x="8947051" y="3654068"/>
              <a:ext cx="582332" cy="485914"/>
              <a:chOff x="6440326" y="1225117"/>
              <a:chExt cx="582332" cy="485914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6F2A90D7-AD12-484F-BDB8-A3EAE14357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89576" y="1225118"/>
                <a:ext cx="483833" cy="48383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5A185535-95E2-4F7E-8C3C-E6D9FC80186F}"/>
                  </a:ext>
                </a:extLst>
              </p:cNvPr>
              <p:cNvGrpSpPr/>
              <p:nvPr/>
            </p:nvGrpSpPr>
            <p:grpSpPr>
              <a:xfrm>
                <a:off x="6440326" y="1225117"/>
                <a:ext cx="582332" cy="485914"/>
                <a:chOff x="7978825" y="1343573"/>
                <a:chExt cx="582332" cy="485914"/>
              </a:xfrm>
            </p:grpSpPr>
            <p:sp>
              <p:nvSpPr>
                <p:cNvPr id="74" name="弧形 73">
                  <a:extLst>
                    <a:ext uri="{FF2B5EF4-FFF2-40B4-BE49-F238E27FC236}">
                      <a16:creationId xmlns:a16="http://schemas.microsoft.com/office/drawing/2014/main" id="{81D62FE1-47F7-4C89-BB18-B080934078C0}"/>
                    </a:ext>
                  </a:extLst>
                </p:cNvPr>
                <p:cNvSpPr/>
                <p:nvPr/>
              </p:nvSpPr>
              <p:spPr>
                <a:xfrm rot="5128670">
                  <a:off x="8007855" y="1514996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弧形 74">
                  <a:extLst>
                    <a:ext uri="{FF2B5EF4-FFF2-40B4-BE49-F238E27FC236}">
                      <a16:creationId xmlns:a16="http://schemas.microsoft.com/office/drawing/2014/main" id="{D2B48DD0-EA57-48F8-9B9C-1BC075EDB2AB}"/>
                    </a:ext>
                  </a:extLst>
                </p:cNvPr>
                <p:cNvSpPr/>
                <p:nvPr/>
              </p:nvSpPr>
              <p:spPr>
                <a:xfrm rot="16010201">
                  <a:off x="8246666" y="1314543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30D5DAC0-7491-4172-BBD9-07EF35888DE7}"/>
                </a:ext>
              </a:extLst>
            </p:cNvPr>
            <p:cNvGrpSpPr/>
            <p:nvPr/>
          </p:nvGrpSpPr>
          <p:grpSpPr>
            <a:xfrm>
              <a:off x="9944794" y="3654068"/>
              <a:ext cx="582332" cy="485914"/>
              <a:chOff x="9403273" y="1320017"/>
              <a:chExt cx="582332" cy="485914"/>
            </a:xfrm>
          </p:grpSpPr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63DC41E9-BD90-4ECA-887D-CEAE3BFD0A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2523" y="1320018"/>
                <a:ext cx="483833" cy="48383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A8117919-5590-45C6-9F71-0479844131DE}"/>
                  </a:ext>
                </a:extLst>
              </p:cNvPr>
              <p:cNvGrpSpPr/>
              <p:nvPr/>
            </p:nvGrpSpPr>
            <p:grpSpPr>
              <a:xfrm>
                <a:off x="9403273" y="1320017"/>
                <a:ext cx="582332" cy="485914"/>
                <a:chOff x="7978825" y="1343573"/>
                <a:chExt cx="582332" cy="485914"/>
              </a:xfrm>
            </p:grpSpPr>
            <p:sp>
              <p:nvSpPr>
                <p:cNvPr id="84" name="弧形 83">
                  <a:extLst>
                    <a:ext uri="{FF2B5EF4-FFF2-40B4-BE49-F238E27FC236}">
                      <a16:creationId xmlns:a16="http://schemas.microsoft.com/office/drawing/2014/main" id="{0499FD4F-6C11-4EF2-8C53-417826168D19}"/>
                    </a:ext>
                  </a:extLst>
                </p:cNvPr>
                <p:cNvSpPr/>
                <p:nvPr/>
              </p:nvSpPr>
              <p:spPr>
                <a:xfrm rot="5128670">
                  <a:off x="8007855" y="1514996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弧形 84">
                  <a:extLst>
                    <a:ext uri="{FF2B5EF4-FFF2-40B4-BE49-F238E27FC236}">
                      <a16:creationId xmlns:a16="http://schemas.microsoft.com/office/drawing/2014/main" id="{454FF975-DEC9-40F0-B2BB-A9F7F485FA18}"/>
                    </a:ext>
                  </a:extLst>
                </p:cNvPr>
                <p:cNvSpPr/>
                <p:nvPr/>
              </p:nvSpPr>
              <p:spPr>
                <a:xfrm rot="16010201">
                  <a:off x="8246666" y="1314543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393188F-CE40-4D8E-9DAE-9196212A9D7E}"/>
              </a:ext>
            </a:extLst>
          </p:cNvPr>
          <p:cNvGrpSpPr/>
          <p:nvPr/>
        </p:nvGrpSpPr>
        <p:grpSpPr>
          <a:xfrm>
            <a:off x="5244494" y="4115952"/>
            <a:ext cx="582332" cy="485914"/>
            <a:chOff x="6440326" y="1225117"/>
            <a:chExt cx="582332" cy="485914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3C1CE663-B6A4-4B3F-B6D6-91C441D6D6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9576" y="1225118"/>
              <a:ext cx="483833" cy="48383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D056E33C-537C-47E9-BFD8-739A195CA274}"/>
                </a:ext>
              </a:extLst>
            </p:cNvPr>
            <p:cNvGrpSpPr/>
            <p:nvPr/>
          </p:nvGrpSpPr>
          <p:grpSpPr>
            <a:xfrm>
              <a:off x="6440326" y="1225117"/>
              <a:ext cx="582332" cy="485914"/>
              <a:chOff x="7978825" y="1343573"/>
              <a:chExt cx="582332" cy="485914"/>
            </a:xfrm>
          </p:grpSpPr>
          <p:sp>
            <p:nvSpPr>
              <p:cNvPr id="89" name="弧形 88">
                <a:extLst>
                  <a:ext uri="{FF2B5EF4-FFF2-40B4-BE49-F238E27FC236}">
                    <a16:creationId xmlns:a16="http://schemas.microsoft.com/office/drawing/2014/main" id="{B0C1CCBB-BBAD-4EC0-8C2F-FE871C04F4A7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弧形 89">
                <a:extLst>
                  <a:ext uri="{FF2B5EF4-FFF2-40B4-BE49-F238E27FC236}">
                    <a16:creationId xmlns:a16="http://schemas.microsoft.com/office/drawing/2014/main" id="{7BCA3726-30C2-4024-999F-1A3D8E89DB5A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16423DF-0118-4C2D-84BC-84DEFCFB3C42}"/>
              </a:ext>
            </a:extLst>
          </p:cNvPr>
          <p:cNvGrpSpPr/>
          <p:nvPr/>
        </p:nvGrpSpPr>
        <p:grpSpPr>
          <a:xfrm>
            <a:off x="7394636" y="4575506"/>
            <a:ext cx="582332" cy="485914"/>
            <a:chOff x="8488873" y="1196112"/>
            <a:chExt cx="582332" cy="485914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D5D9A00B-A648-48DF-9EB0-CC329692D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8123" y="1196113"/>
              <a:ext cx="483833" cy="48383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16A811F2-9AB7-4C2D-89B1-F83A454D0D1F}"/>
                </a:ext>
              </a:extLst>
            </p:cNvPr>
            <p:cNvGrpSpPr/>
            <p:nvPr/>
          </p:nvGrpSpPr>
          <p:grpSpPr>
            <a:xfrm>
              <a:off x="8488873" y="1196112"/>
              <a:ext cx="582332" cy="485914"/>
              <a:chOff x="7978825" y="1343573"/>
              <a:chExt cx="582332" cy="485914"/>
            </a:xfrm>
          </p:grpSpPr>
          <p:sp>
            <p:nvSpPr>
              <p:cNvPr id="94" name="弧形 93">
                <a:extLst>
                  <a:ext uri="{FF2B5EF4-FFF2-40B4-BE49-F238E27FC236}">
                    <a16:creationId xmlns:a16="http://schemas.microsoft.com/office/drawing/2014/main" id="{107D37F1-68D0-4382-8853-20CF3AC9203B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弧形 94">
                <a:extLst>
                  <a:ext uri="{FF2B5EF4-FFF2-40B4-BE49-F238E27FC236}">
                    <a16:creationId xmlns:a16="http://schemas.microsoft.com/office/drawing/2014/main" id="{10911545-A7F0-434E-9C99-4CDA696E50F4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38A29A50-F4C5-4047-8A92-EF5AB0B5DF37}"/>
              </a:ext>
            </a:extLst>
          </p:cNvPr>
          <p:cNvGrpSpPr/>
          <p:nvPr/>
        </p:nvGrpSpPr>
        <p:grpSpPr>
          <a:xfrm>
            <a:off x="6892997" y="3663329"/>
            <a:ext cx="1585610" cy="485914"/>
            <a:chOff x="6803855" y="4594915"/>
            <a:chExt cx="1585610" cy="485914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5D19ECF-0267-471A-AB50-2298E5AA6205}"/>
                </a:ext>
              </a:extLst>
            </p:cNvPr>
            <p:cNvGrpSpPr/>
            <p:nvPr/>
          </p:nvGrpSpPr>
          <p:grpSpPr>
            <a:xfrm>
              <a:off x="7305494" y="4594915"/>
              <a:ext cx="582332" cy="485914"/>
              <a:chOff x="6440326" y="1225117"/>
              <a:chExt cx="582332" cy="485914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272B763-2F42-43D3-A482-0A03AD20F4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89576" y="1225118"/>
                <a:ext cx="483833" cy="48383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0925B8E0-004C-42E1-8E44-A9E673FFC29E}"/>
                  </a:ext>
                </a:extLst>
              </p:cNvPr>
              <p:cNvGrpSpPr/>
              <p:nvPr/>
            </p:nvGrpSpPr>
            <p:grpSpPr>
              <a:xfrm>
                <a:off x="6440326" y="1225117"/>
                <a:ext cx="582332" cy="485914"/>
                <a:chOff x="7978825" y="1343573"/>
                <a:chExt cx="582332" cy="485914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20CB3AA1-63D5-4F0F-B031-25EDCCBC3F42}"/>
                    </a:ext>
                  </a:extLst>
                </p:cNvPr>
                <p:cNvSpPr/>
                <p:nvPr/>
              </p:nvSpPr>
              <p:spPr>
                <a:xfrm rot="5128670">
                  <a:off x="8007855" y="1514996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弧形 47">
                  <a:extLst>
                    <a:ext uri="{FF2B5EF4-FFF2-40B4-BE49-F238E27FC236}">
                      <a16:creationId xmlns:a16="http://schemas.microsoft.com/office/drawing/2014/main" id="{70F056B8-9C79-4CCF-B39C-DBF3F13D3CDC}"/>
                    </a:ext>
                  </a:extLst>
                </p:cNvPr>
                <p:cNvSpPr/>
                <p:nvPr/>
              </p:nvSpPr>
              <p:spPr>
                <a:xfrm rot="16010201">
                  <a:off x="8246666" y="1314543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2C66B98B-7B74-48FE-82E4-A68DDB07728D}"/>
                </a:ext>
              </a:extLst>
            </p:cNvPr>
            <p:cNvGrpSpPr/>
            <p:nvPr/>
          </p:nvGrpSpPr>
          <p:grpSpPr>
            <a:xfrm>
              <a:off x="7807133" y="4594915"/>
              <a:ext cx="582332" cy="485914"/>
              <a:chOff x="8488873" y="1196112"/>
              <a:chExt cx="582332" cy="485914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3D44CA2F-7956-4C71-AA57-1BB9F7870B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38123" y="1196113"/>
                <a:ext cx="483833" cy="48383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DC9E496F-A51C-4C6C-9D02-1A2E58383B95}"/>
                  </a:ext>
                </a:extLst>
              </p:cNvPr>
              <p:cNvGrpSpPr/>
              <p:nvPr/>
            </p:nvGrpSpPr>
            <p:grpSpPr>
              <a:xfrm>
                <a:off x="8488873" y="1196112"/>
                <a:ext cx="582332" cy="485914"/>
                <a:chOff x="7978825" y="1343573"/>
                <a:chExt cx="582332" cy="485914"/>
              </a:xfrm>
            </p:grpSpPr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6F5C8BFB-977C-44AD-9E39-FD6E8DC1ECCD}"/>
                    </a:ext>
                  </a:extLst>
                </p:cNvPr>
                <p:cNvSpPr/>
                <p:nvPr/>
              </p:nvSpPr>
              <p:spPr>
                <a:xfrm rot="5128670">
                  <a:off x="8007855" y="1514996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弧形 52">
                  <a:extLst>
                    <a:ext uri="{FF2B5EF4-FFF2-40B4-BE49-F238E27FC236}">
                      <a16:creationId xmlns:a16="http://schemas.microsoft.com/office/drawing/2014/main" id="{05A2E999-880D-4760-B165-59EA79BCB561}"/>
                    </a:ext>
                  </a:extLst>
                </p:cNvPr>
                <p:cNvSpPr/>
                <p:nvPr/>
              </p:nvSpPr>
              <p:spPr>
                <a:xfrm rot="16010201">
                  <a:off x="8246666" y="1314543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EB14246E-5A30-4400-8DBC-0F9F7542D893}"/>
                </a:ext>
              </a:extLst>
            </p:cNvPr>
            <p:cNvGrpSpPr/>
            <p:nvPr/>
          </p:nvGrpSpPr>
          <p:grpSpPr>
            <a:xfrm>
              <a:off x="6803855" y="4594915"/>
              <a:ext cx="582332" cy="485914"/>
              <a:chOff x="9403273" y="1320017"/>
              <a:chExt cx="582332" cy="485914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F53F3ADA-60C8-4023-ACF7-533278ED38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2523" y="1320018"/>
                <a:ext cx="483833" cy="483833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59B7B03F-D8EA-44DC-B0E9-8CAF21CAC380}"/>
                  </a:ext>
                </a:extLst>
              </p:cNvPr>
              <p:cNvGrpSpPr/>
              <p:nvPr/>
            </p:nvGrpSpPr>
            <p:grpSpPr>
              <a:xfrm>
                <a:off x="9403273" y="1320017"/>
                <a:ext cx="582332" cy="485914"/>
                <a:chOff x="7978825" y="1343573"/>
                <a:chExt cx="582332" cy="485914"/>
              </a:xfrm>
            </p:grpSpPr>
            <p:sp>
              <p:nvSpPr>
                <p:cNvPr id="99" name="弧形 98">
                  <a:extLst>
                    <a:ext uri="{FF2B5EF4-FFF2-40B4-BE49-F238E27FC236}">
                      <a16:creationId xmlns:a16="http://schemas.microsoft.com/office/drawing/2014/main" id="{F13A2CC1-EE5F-4ED7-95D2-B3E95ADB9916}"/>
                    </a:ext>
                  </a:extLst>
                </p:cNvPr>
                <p:cNvSpPr/>
                <p:nvPr/>
              </p:nvSpPr>
              <p:spPr>
                <a:xfrm rot="5128670">
                  <a:off x="8007855" y="1514996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弧形 99">
                  <a:extLst>
                    <a:ext uri="{FF2B5EF4-FFF2-40B4-BE49-F238E27FC236}">
                      <a16:creationId xmlns:a16="http://schemas.microsoft.com/office/drawing/2014/main" id="{30038D79-4D98-41E7-99B6-ABA767D1535B}"/>
                    </a:ext>
                  </a:extLst>
                </p:cNvPr>
                <p:cNvSpPr/>
                <p:nvPr/>
              </p:nvSpPr>
              <p:spPr>
                <a:xfrm rot="16010201">
                  <a:off x="8246666" y="1314543"/>
                  <a:ext cx="285461" cy="343521"/>
                </a:xfrm>
                <a:prstGeom prst="arc">
                  <a:avLst>
                    <a:gd name="adj1" fmla="val 13825169"/>
                    <a:gd name="adj2" fmla="val 19980077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D24F672-2A4B-4E1F-A1F9-55AF6F065933}"/>
              </a:ext>
            </a:extLst>
          </p:cNvPr>
          <p:cNvGrpSpPr/>
          <p:nvPr/>
        </p:nvGrpSpPr>
        <p:grpSpPr>
          <a:xfrm>
            <a:off x="10034004" y="4576020"/>
            <a:ext cx="582332" cy="485914"/>
            <a:chOff x="9403273" y="1320017"/>
            <a:chExt cx="582332" cy="485914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6F7FEEBD-02AE-4727-94B5-FB0E5134A4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2523" y="1320018"/>
              <a:ext cx="483833" cy="483833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3F54BE7B-5645-497D-B3C3-1ABA08FEBC5B}"/>
                </a:ext>
              </a:extLst>
            </p:cNvPr>
            <p:cNvGrpSpPr/>
            <p:nvPr/>
          </p:nvGrpSpPr>
          <p:grpSpPr>
            <a:xfrm>
              <a:off x="9403273" y="1320017"/>
              <a:ext cx="582332" cy="485914"/>
              <a:chOff x="7978825" y="1343573"/>
              <a:chExt cx="582332" cy="485914"/>
            </a:xfrm>
          </p:grpSpPr>
          <p:sp>
            <p:nvSpPr>
              <p:cNvPr id="104" name="弧形 103">
                <a:extLst>
                  <a:ext uri="{FF2B5EF4-FFF2-40B4-BE49-F238E27FC236}">
                    <a16:creationId xmlns:a16="http://schemas.microsoft.com/office/drawing/2014/main" id="{0EB9F430-5310-4311-92BA-041F95EAC4C2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弧形 104">
                <a:extLst>
                  <a:ext uri="{FF2B5EF4-FFF2-40B4-BE49-F238E27FC236}">
                    <a16:creationId xmlns:a16="http://schemas.microsoft.com/office/drawing/2014/main" id="{44E396A1-69BD-429A-B353-9E79629D76CE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02BD976-01C4-407C-8E74-0E35C1A1F431}"/>
              </a:ext>
            </a:extLst>
          </p:cNvPr>
          <p:cNvGrpSpPr/>
          <p:nvPr/>
        </p:nvGrpSpPr>
        <p:grpSpPr>
          <a:xfrm>
            <a:off x="5074458" y="2259246"/>
            <a:ext cx="993452" cy="485914"/>
            <a:chOff x="5031031" y="2367951"/>
            <a:chExt cx="993452" cy="485914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0A00F50-9F54-4DB6-810C-6FDFF5421DAD}"/>
                </a:ext>
              </a:extLst>
            </p:cNvPr>
            <p:cNvGrpSpPr/>
            <p:nvPr/>
          </p:nvGrpSpPr>
          <p:grpSpPr>
            <a:xfrm>
              <a:off x="5031031" y="2367951"/>
              <a:ext cx="582332" cy="485914"/>
              <a:chOff x="7978825" y="1343573"/>
              <a:chExt cx="582332" cy="485914"/>
            </a:xfrm>
          </p:grpSpPr>
          <p:sp>
            <p:nvSpPr>
              <p:cNvPr id="62" name="弧形 61">
                <a:extLst>
                  <a:ext uri="{FF2B5EF4-FFF2-40B4-BE49-F238E27FC236}">
                    <a16:creationId xmlns:a16="http://schemas.microsoft.com/office/drawing/2014/main" id="{5F2EB195-73C0-498E-844C-F59D00FE3F89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弧形 62">
                <a:extLst>
                  <a:ext uri="{FF2B5EF4-FFF2-40B4-BE49-F238E27FC236}">
                    <a16:creationId xmlns:a16="http://schemas.microsoft.com/office/drawing/2014/main" id="{7968DF6A-669D-42E1-BFB9-8CBB2EBA6629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110C857-2B94-4627-9612-FFF1D32C4E4E}"/>
                </a:ext>
              </a:extLst>
            </p:cNvPr>
            <p:cNvGrpSpPr/>
            <p:nvPr/>
          </p:nvGrpSpPr>
          <p:grpSpPr>
            <a:xfrm>
              <a:off x="5442151" y="2367951"/>
              <a:ext cx="582332" cy="485914"/>
              <a:chOff x="7978825" y="1343573"/>
              <a:chExt cx="582332" cy="485914"/>
            </a:xfrm>
          </p:grpSpPr>
          <p:sp>
            <p:nvSpPr>
              <p:cNvPr id="65" name="弧形 64">
                <a:extLst>
                  <a:ext uri="{FF2B5EF4-FFF2-40B4-BE49-F238E27FC236}">
                    <a16:creationId xmlns:a16="http://schemas.microsoft.com/office/drawing/2014/main" id="{834A1255-DF84-41BF-AC3D-594B684D56BC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弧形 65">
                <a:extLst>
                  <a:ext uri="{FF2B5EF4-FFF2-40B4-BE49-F238E27FC236}">
                    <a16:creationId xmlns:a16="http://schemas.microsoft.com/office/drawing/2014/main" id="{BAEF9052-9849-455B-B3FB-A728B79A123E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6641BCD1-B387-4DD5-A8C8-2316761495CE}"/>
                </a:ext>
              </a:extLst>
            </p:cNvPr>
            <p:cNvGrpSpPr/>
            <p:nvPr/>
          </p:nvGrpSpPr>
          <p:grpSpPr>
            <a:xfrm>
              <a:off x="5236591" y="2367951"/>
              <a:ext cx="582332" cy="485914"/>
              <a:chOff x="7978825" y="1343573"/>
              <a:chExt cx="582332" cy="485914"/>
            </a:xfrm>
          </p:grpSpPr>
          <p:sp>
            <p:nvSpPr>
              <p:cNvPr id="107" name="弧形 106">
                <a:extLst>
                  <a:ext uri="{FF2B5EF4-FFF2-40B4-BE49-F238E27FC236}">
                    <a16:creationId xmlns:a16="http://schemas.microsoft.com/office/drawing/2014/main" id="{7B7A774A-8962-4207-86A9-0EBE70733364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弧形 107">
                <a:extLst>
                  <a:ext uri="{FF2B5EF4-FFF2-40B4-BE49-F238E27FC236}">
                    <a16:creationId xmlns:a16="http://schemas.microsoft.com/office/drawing/2014/main" id="{738B67B7-7356-4370-BDEC-AE13BEAFED18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D0DB5E92-92F8-4B93-A58B-33A477F8A5E0}"/>
              </a:ext>
            </a:extLst>
          </p:cNvPr>
          <p:cNvGrpSpPr/>
          <p:nvPr/>
        </p:nvGrpSpPr>
        <p:grpSpPr>
          <a:xfrm>
            <a:off x="6935497" y="2259246"/>
            <a:ext cx="1588854" cy="485914"/>
            <a:chOff x="6846287" y="2259246"/>
            <a:chExt cx="1588854" cy="485914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A0DD54D2-CE21-462C-9D6F-8A779D90BF8A}"/>
                </a:ext>
              </a:extLst>
            </p:cNvPr>
            <p:cNvGrpSpPr/>
            <p:nvPr/>
          </p:nvGrpSpPr>
          <p:grpSpPr>
            <a:xfrm>
              <a:off x="7852809" y="2259246"/>
              <a:ext cx="582332" cy="485914"/>
              <a:chOff x="7978825" y="1343573"/>
              <a:chExt cx="582332" cy="485914"/>
            </a:xfrm>
          </p:grpSpPr>
          <p:sp>
            <p:nvSpPr>
              <p:cNvPr id="68" name="弧形 67">
                <a:extLst>
                  <a:ext uri="{FF2B5EF4-FFF2-40B4-BE49-F238E27FC236}">
                    <a16:creationId xmlns:a16="http://schemas.microsoft.com/office/drawing/2014/main" id="{5485064B-4FC4-4C58-84E4-18BCA52CCAA7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弧形 68">
                <a:extLst>
                  <a:ext uri="{FF2B5EF4-FFF2-40B4-BE49-F238E27FC236}">
                    <a16:creationId xmlns:a16="http://schemas.microsoft.com/office/drawing/2014/main" id="{77931B76-F568-4D4C-A70B-AE114C33B487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28244060-1579-4C21-8BDE-7B3B01AA8CCA}"/>
                </a:ext>
              </a:extLst>
            </p:cNvPr>
            <p:cNvGrpSpPr/>
            <p:nvPr/>
          </p:nvGrpSpPr>
          <p:grpSpPr>
            <a:xfrm>
              <a:off x="7354991" y="2259246"/>
              <a:ext cx="582332" cy="485914"/>
              <a:chOff x="7978825" y="1343573"/>
              <a:chExt cx="582332" cy="485914"/>
            </a:xfrm>
          </p:grpSpPr>
          <p:sp>
            <p:nvSpPr>
              <p:cNvPr id="110" name="弧形 109">
                <a:extLst>
                  <a:ext uri="{FF2B5EF4-FFF2-40B4-BE49-F238E27FC236}">
                    <a16:creationId xmlns:a16="http://schemas.microsoft.com/office/drawing/2014/main" id="{7D3AB728-16D0-47AD-90F2-DED479A13812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弧形 110">
                <a:extLst>
                  <a:ext uri="{FF2B5EF4-FFF2-40B4-BE49-F238E27FC236}">
                    <a16:creationId xmlns:a16="http://schemas.microsoft.com/office/drawing/2014/main" id="{B8DB6BE0-30B8-427D-8EF5-B7526A6C9C3A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BAFFFE2E-533C-4550-A879-02414EB48E9B}"/>
                </a:ext>
              </a:extLst>
            </p:cNvPr>
            <p:cNvGrpSpPr/>
            <p:nvPr/>
          </p:nvGrpSpPr>
          <p:grpSpPr>
            <a:xfrm>
              <a:off x="6846287" y="2259246"/>
              <a:ext cx="582332" cy="485914"/>
              <a:chOff x="7978825" y="1343573"/>
              <a:chExt cx="582332" cy="485914"/>
            </a:xfrm>
          </p:grpSpPr>
          <p:sp>
            <p:nvSpPr>
              <p:cNvPr id="116" name="弧形 115">
                <a:extLst>
                  <a:ext uri="{FF2B5EF4-FFF2-40B4-BE49-F238E27FC236}">
                    <a16:creationId xmlns:a16="http://schemas.microsoft.com/office/drawing/2014/main" id="{5C6DA529-A0DC-41D7-9DC5-726376453D39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弧形 116">
                <a:extLst>
                  <a:ext uri="{FF2B5EF4-FFF2-40B4-BE49-F238E27FC236}">
                    <a16:creationId xmlns:a16="http://schemas.microsoft.com/office/drawing/2014/main" id="{8E68019F-0796-47B7-8E89-40572B412D99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EAC613FD-210C-453A-9325-BA6228E37EB8}"/>
              </a:ext>
            </a:extLst>
          </p:cNvPr>
          <p:cNvGrpSpPr/>
          <p:nvPr/>
        </p:nvGrpSpPr>
        <p:grpSpPr>
          <a:xfrm>
            <a:off x="9049607" y="2305637"/>
            <a:ext cx="1116971" cy="485914"/>
            <a:chOff x="8978153" y="2305637"/>
            <a:chExt cx="1116971" cy="485914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61C288FB-415E-41B9-8A57-F8CDABE981E7}"/>
                </a:ext>
              </a:extLst>
            </p:cNvPr>
            <p:cNvGrpSpPr/>
            <p:nvPr/>
          </p:nvGrpSpPr>
          <p:grpSpPr>
            <a:xfrm>
              <a:off x="8978153" y="2305637"/>
              <a:ext cx="582332" cy="485914"/>
              <a:chOff x="7978825" y="1343573"/>
              <a:chExt cx="582332" cy="485914"/>
            </a:xfrm>
          </p:grpSpPr>
          <p:sp>
            <p:nvSpPr>
              <p:cNvPr id="113" name="弧形 112">
                <a:extLst>
                  <a:ext uri="{FF2B5EF4-FFF2-40B4-BE49-F238E27FC236}">
                    <a16:creationId xmlns:a16="http://schemas.microsoft.com/office/drawing/2014/main" id="{9FD5D983-837C-4986-8676-9BB873F2E991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弧形 113">
                <a:extLst>
                  <a:ext uri="{FF2B5EF4-FFF2-40B4-BE49-F238E27FC236}">
                    <a16:creationId xmlns:a16="http://schemas.microsoft.com/office/drawing/2014/main" id="{7D61EEE4-FB88-4113-BC13-BEDFCCA54BD6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07DA73E3-4054-46CE-AC3D-C89A32637311}"/>
                </a:ext>
              </a:extLst>
            </p:cNvPr>
            <p:cNvGrpSpPr/>
            <p:nvPr/>
          </p:nvGrpSpPr>
          <p:grpSpPr>
            <a:xfrm>
              <a:off x="9512792" y="2305637"/>
              <a:ext cx="582332" cy="485914"/>
              <a:chOff x="7978825" y="1343573"/>
              <a:chExt cx="582332" cy="485914"/>
            </a:xfrm>
          </p:grpSpPr>
          <p:sp>
            <p:nvSpPr>
              <p:cNvPr id="119" name="弧形 118">
                <a:extLst>
                  <a:ext uri="{FF2B5EF4-FFF2-40B4-BE49-F238E27FC236}">
                    <a16:creationId xmlns:a16="http://schemas.microsoft.com/office/drawing/2014/main" id="{D1661DCB-E5B9-43F9-959F-EB2B75984C56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弧形 119">
                <a:extLst>
                  <a:ext uri="{FF2B5EF4-FFF2-40B4-BE49-F238E27FC236}">
                    <a16:creationId xmlns:a16="http://schemas.microsoft.com/office/drawing/2014/main" id="{1A26D792-BD5E-41CF-9053-AA7D4D3C39C8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5FC054AE-F7B6-4BBA-AEA0-97F72DAD4AA3}"/>
                </a:ext>
              </a:extLst>
            </p:cNvPr>
            <p:cNvGrpSpPr/>
            <p:nvPr/>
          </p:nvGrpSpPr>
          <p:grpSpPr>
            <a:xfrm>
              <a:off x="9256358" y="2305637"/>
              <a:ext cx="582332" cy="485914"/>
              <a:chOff x="7978825" y="1343573"/>
              <a:chExt cx="582332" cy="485914"/>
            </a:xfrm>
          </p:grpSpPr>
          <p:sp>
            <p:nvSpPr>
              <p:cNvPr id="122" name="弧形 121">
                <a:extLst>
                  <a:ext uri="{FF2B5EF4-FFF2-40B4-BE49-F238E27FC236}">
                    <a16:creationId xmlns:a16="http://schemas.microsoft.com/office/drawing/2014/main" id="{79254607-F69E-4284-9919-70A8D94221ED}"/>
                  </a:ext>
                </a:extLst>
              </p:cNvPr>
              <p:cNvSpPr/>
              <p:nvPr/>
            </p:nvSpPr>
            <p:spPr>
              <a:xfrm rot="5128670">
                <a:off x="8007855" y="1514996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弧形 122">
                <a:extLst>
                  <a:ext uri="{FF2B5EF4-FFF2-40B4-BE49-F238E27FC236}">
                    <a16:creationId xmlns:a16="http://schemas.microsoft.com/office/drawing/2014/main" id="{9FEBFD0C-25F1-4F99-9C1C-D12F3A45E8C9}"/>
                  </a:ext>
                </a:extLst>
              </p:cNvPr>
              <p:cNvSpPr/>
              <p:nvPr/>
            </p:nvSpPr>
            <p:spPr>
              <a:xfrm rot="16010201">
                <a:off x="8246666" y="1314543"/>
                <a:ext cx="285461" cy="343521"/>
              </a:xfrm>
              <a:prstGeom prst="arc">
                <a:avLst>
                  <a:gd name="adj1" fmla="val 13825169"/>
                  <a:gd name="adj2" fmla="val 199800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4AA539A1-9076-467A-9124-E779629C4D37}"/>
              </a:ext>
            </a:extLst>
          </p:cNvPr>
          <p:cNvGrpSpPr/>
          <p:nvPr/>
        </p:nvGrpSpPr>
        <p:grpSpPr>
          <a:xfrm>
            <a:off x="10066177" y="2298043"/>
            <a:ext cx="582332" cy="485914"/>
            <a:chOff x="7978825" y="1343573"/>
            <a:chExt cx="582332" cy="485914"/>
          </a:xfrm>
        </p:grpSpPr>
        <p:sp>
          <p:nvSpPr>
            <p:cNvPr id="125" name="弧形 124">
              <a:extLst>
                <a:ext uri="{FF2B5EF4-FFF2-40B4-BE49-F238E27FC236}">
                  <a16:creationId xmlns:a16="http://schemas.microsoft.com/office/drawing/2014/main" id="{BE5D59ED-2730-4636-9087-180F9013A916}"/>
                </a:ext>
              </a:extLst>
            </p:cNvPr>
            <p:cNvSpPr/>
            <p:nvPr/>
          </p:nvSpPr>
          <p:spPr>
            <a:xfrm rot="5128670">
              <a:off x="8007855" y="1514996"/>
              <a:ext cx="285461" cy="343521"/>
            </a:xfrm>
            <a:prstGeom prst="arc">
              <a:avLst>
                <a:gd name="adj1" fmla="val 13825169"/>
                <a:gd name="adj2" fmla="val 19980077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弧形 125">
              <a:extLst>
                <a:ext uri="{FF2B5EF4-FFF2-40B4-BE49-F238E27FC236}">
                  <a16:creationId xmlns:a16="http://schemas.microsoft.com/office/drawing/2014/main" id="{0A546B41-C886-483B-8091-0C3007A30C04}"/>
                </a:ext>
              </a:extLst>
            </p:cNvPr>
            <p:cNvSpPr/>
            <p:nvPr/>
          </p:nvSpPr>
          <p:spPr>
            <a:xfrm rot="16010201">
              <a:off x="8246666" y="1314543"/>
              <a:ext cx="285461" cy="343521"/>
            </a:xfrm>
            <a:prstGeom prst="arc">
              <a:avLst>
                <a:gd name="adj1" fmla="val 13825169"/>
                <a:gd name="adj2" fmla="val 19980077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DCED844-56AE-4DD3-BE05-0533C19D432E}"/>
              </a:ext>
            </a:extLst>
          </p:cNvPr>
          <p:cNvSpPr txBox="1"/>
          <p:nvPr/>
        </p:nvSpPr>
        <p:spPr>
          <a:xfrm>
            <a:off x="4736669" y="5251484"/>
            <a:ext cx="1597981" cy="342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(a)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用户级方式</a:t>
            </a:r>
            <a:endParaRPr lang="zh-CN" altLang="en-US" sz="1600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F301D928-3B3C-4A5E-86B8-AAB0734F219B}"/>
              </a:ext>
            </a:extLst>
          </p:cNvPr>
          <p:cNvSpPr txBox="1"/>
          <p:nvPr/>
        </p:nvSpPr>
        <p:spPr>
          <a:xfrm>
            <a:off x="6888241" y="5251484"/>
            <a:ext cx="15979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(a)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内核级方式</a:t>
            </a:r>
            <a:endParaRPr lang="zh-CN" altLang="en-US" sz="1600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CBA39F69-6A00-4F95-86E8-7FA05A8FD936}"/>
              </a:ext>
            </a:extLst>
          </p:cNvPr>
          <p:cNvSpPr txBox="1"/>
          <p:nvPr/>
        </p:nvSpPr>
        <p:spPr>
          <a:xfrm>
            <a:off x="9024584" y="5251484"/>
            <a:ext cx="1597981" cy="342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(a)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组合方式</a:t>
            </a:r>
            <a:endParaRPr lang="zh-CN" altLang="en-US" sz="1600" dirty="0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A17E288D-2D8C-4E3E-83B2-1C9A7896AAE5}"/>
              </a:ext>
            </a:extLst>
          </p:cNvPr>
          <p:cNvGrpSpPr/>
          <p:nvPr/>
        </p:nvGrpSpPr>
        <p:grpSpPr>
          <a:xfrm>
            <a:off x="10622565" y="3133410"/>
            <a:ext cx="1099254" cy="859212"/>
            <a:chOff x="10533355" y="3133410"/>
            <a:chExt cx="1099254" cy="859212"/>
          </a:xfrm>
        </p:grpSpPr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FFF3209E-89FB-4C69-A974-187F59CF6B73}"/>
                </a:ext>
              </a:extLst>
            </p:cNvPr>
            <p:cNvSpPr txBox="1"/>
            <p:nvPr/>
          </p:nvSpPr>
          <p:spPr>
            <a:xfrm>
              <a:off x="10533355" y="3133410"/>
              <a:ext cx="1099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用户空间</a:t>
              </a:r>
              <a:endParaRPr lang="zh-CN" altLang="en-US" sz="1600" dirty="0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F8865B62-2723-4329-922C-BAD106D505DE}"/>
                </a:ext>
              </a:extLst>
            </p:cNvPr>
            <p:cNvSpPr txBox="1"/>
            <p:nvPr/>
          </p:nvSpPr>
          <p:spPr>
            <a:xfrm>
              <a:off x="10533355" y="3654068"/>
              <a:ext cx="1099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内核空间</a:t>
              </a:r>
              <a:endParaRPr lang="zh-CN" altLang="en-US" sz="1600" dirty="0"/>
            </a:p>
          </p:txBody>
        </p:sp>
      </p:grpSp>
      <p:sp>
        <p:nvSpPr>
          <p:cNvPr id="136" name="文本框 135">
            <a:extLst>
              <a:ext uri="{FF2B5EF4-FFF2-40B4-BE49-F238E27FC236}">
                <a16:creationId xmlns:a16="http://schemas.microsoft.com/office/drawing/2014/main" id="{6A9600EF-C276-4E8D-BE0A-E521AE13033D}"/>
              </a:ext>
            </a:extLst>
          </p:cNvPr>
          <p:cNvSpPr txBox="1"/>
          <p:nvPr/>
        </p:nvSpPr>
        <p:spPr>
          <a:xfrm>
            <a:off x="4698640" y="3215950"/>
            <a:ext cx="846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线程库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3D8A87E-C440-4114-9360-535D457DCF76}"/>
              </a:ext>
            </a:extLst>
          </p:cNvPr>
          <p:cNvSpPr txBox="1"/>
          <p:nvPr/>
        </p:nvSpPr>
        <p:spPr>
          <a:xfrm>
            <a:off x="9571253" y="3215950"/>
            <a:ext cx="846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线程库</a:t>
            </a:r>
          </a:p>
        </p:txBody>
      </p: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8EF6E2D3-5532-4ED6-9174-7052AE54B4F5}"/>
              </a:ext>
            </a:extLst>
          </p:cNvPr>
          <p:cNvCxnSpPr>
            <a:stCxn id="87" idx="0"/>
            <a:endCxn id="136" idx="3"/>
          </p:cNvCxnSpPr>
          <p:nvPr/>
        </p:nvCxnSpPr>
        <p:spPr>
          <a:xfrm flipV="1">
            <a:off x="5535661" y="3385227"/>
            <a:ext cx="9052" cy="7307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F7EDE2E7-A25D-4A85-BD5C-D278788C82E3}"/>
              </a:ext>
            </a:extLst>
          </p:cNvPr>
          <p:cNvCxnSpPr>
            <a:cxnSpLocks/>
            <a:stCxn id="136" idx="3"/>
            <a:endCxn id="62" idx="2"/>
          </p:cNvCxnSpPr>
          <p:nvPr/>
        </p:nvCxnSpPr>
        <p:spPr>
          <a:xfrm flipH="1" flipV="1">
            <a:off x="5323340" y="2728176"/>
            <a:ext cx="221373" cy="6570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BD3E48BF-A180-418E-866A-C131DF3120E8}"/>
              </a:ext>
            </a:extLst>
          </p:cNvPr>
          <p:cNvCxnSpPr>
            <a:cxnSpLocks/>
            <a:stCxn id="136" idx="3"/>
            <a:endCxn id="107" idx="2"/>
          </p:cNvCxnSpPr>
          <p:nvPr/>
        </p:nvCxnSpPr>
        <p:spPr>
          <a:xfrm flipH="1" flipV="1">
            <a:off x="5528900" y="2728176"/>
            <a:ext cx="15813" cy="6570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51D54E9F-B97B-4CEF-955C-EBF765853B42}"/>
              </a:ext>
            </a:extLst>
          </p:cNvPr>
          <p:cNvCxnSpPr>
            <a:cxnSpLocks/>
            <a:stCxn id="136" idx="3"/>
            <a:endCxn id="65" idx="2"/>
          </p:cNvCxnSpPr>
          <p:nvPr/>
        </p:nvCxnSpPr>
        <p:spPr>
          <a:xfrm flipV="1">
            <a:off x="5544713" y="2728176"/>
            <a:ext cx="189747" cy="6570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FA81B8FA-84C7-4C66-A397-3F15081A9A72}"/>
              </a:ext>
            </a:extLst>
          </p:cNvPr>
          <p:cNvCxnSpPr>
            <a:cxnSpLocks/>
            <a:stCxn id="97" idx="0"/>
            <a:endCxn id="116" idx="2"/>
          </p:cNvCxnSpPr>
          <p:nvPr/>
        </p:nvCxnSpPr>
        <p:spPr>
          <a:xfrm flipV="1">
            <a:off x="7184164" y="2728176"/>
            <a:ext cx="215" cy="9351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F332BC24-FDFF-403D-B787-B77201056AA3}"/>
              </a:ext>
            </a:extLst>
          </p:cNvPr>
          <p:cNvCxnSpPr>
            <a:cxnSpLocks/>
            <a:stCxn id="15" idx="0"/>
            <a:endCxn id="110" idx="2"/>
          </p:cNvCxnSpPr>
          <p:nvPr/>
        </p:nvCxnSpPr>
        <p:spPr>
          <a:xfrm flipV="1">
            <a:off x="7685803" y="2728176"/>
            <a:ext cx="7280" cy="9351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101624E4-A29E-48CF-A5FF-641F069F8C83}"/>
              </a:ext>
            </a:extLst>
          </p:cNvPr>
          <p:cNvCxnSpPr>
            <a:cxnSpLocks/>
            <a:stCxn id="50" idx="0"/>
            <a:endCxn id="68" idx="2"/>
          </p:cNvCxnSpPr>
          <p:nvPr/>
        </p:nvCxnSpPr>
        <p:spPr>
          <a:xfrm flipV="1">
            <a:off x="8187442" y="2728176"/>
            <a:ext cx="3459" cy="9351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E603488A-0DA2-4BDC-9E32-C2207EDADC33}"/>
              </a:ext>
            </a:extLst>
          </p:cNvPr>
          <p:cNvCxnSpPr>
            <a:cxnSpLocks/>
            <a:stCxn id="72" idx="0"/>
            <a:endCxn id="137" idx="1"/>
          </p:cNvCxnSpPr>
          <p:nvPr/>
        </p:nvCxnSpPr>
        <p:spPr>
          <a:xfrm flipV="1">
            <a:off x="9327428" y="3385227"/>
            <a:ext cx="243825" cy="2688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7F131F4E-6347-4B8C-B7D4-7640D541B5D3}"/>
              </a:ext>
            </a:extLst>
          </p:cNvPr>
          <p:cNvCxnSpPr>
            <a:cxnSpLocks/>
            <a:stCxn id="54" idx="0"/>
            <a:endCxn id="137" idx="1"/>
          </p:cNvCxnSpPr>
          <p:nvPr/>
        </p:nvCxnSpPr>
        <p:spPr>
          <a:xfrm flipH="1" flipV="1">
            <a:off x="9571253" y="3385227"/>
            <a:ext cx="255047" cy="2688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0C2A6D50-F2C2-45B4-8922-9A8CBD378CD8}"/>
              </a:ext>
            </a:extLst>
          </p:cNvPr>
          <p:cNvCxnSpPr>
            <a:cxnSpLocks/>
            <a:stCxn id="137" idx="1"/>
            <a:endCxn id="113" idx="2"/>
          </p:cNvCxnSpPr>
          <p:nvPr/>
        </p:nvCxnSpPr>
        <p:spPr>
          <a:xfrm flipH="1" flipV="1">
            <a:off x="9298489" y="2774567"/>
            <a:ext cx="272764" cy="6106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6CC8DE95-74C6-4CCB-8E48-10C38476B8DA}"/>
              </a:ext>
            </a:extLst>
          </p:cNvPr>
          <p:cNvCxnSpPr>
            <a:cxnSpLocks/>
            <a:stCxn id="137" idx="1"/>
            <a:endCxn id="119" idx="2"/>
          </p:cNvCxnSpPr>
          <p:nvPr/>
        </p:nvCxnSpPr>
        <p:spPr>
          <a:xfrm flipV="1">
            <a:off x="9571253" y="2774567"/>
            <a:ext cx="261875" cy="6106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A014C4B1-6A15-421A-A602-C9407DE368EF}"/>
              </a:ext>
            </a:extLst>
          </p:cNvPr>
          <p:cNvCxnSpPr>
            <a:cxnSpLocks/>
            <a:stCxn id="137" idx="1"/>
            <a:endCxn id="122" idx="2"/>
          </p:cNvCxnSpPr>
          <p:nvPr/>
        </p:nvCxnSpPr>
        <p:spPr>
          <a:xfrm flipV="1">
            <a:off x="9571253" y="2774567"/>
            <a:ext cx="5441" cy="6106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6BE6F641-5210-4112-B402-EA62B29E1FC6}"/>
              </a:ext>
            </a:extLst>
          </p:cNvPr>
          <p:cNvCxnSpPr>
            <a:cxnSpLocks/>
            <a:stCxn id="82" idx="0"/>
            <a:endCxn id="125" idx="2"/>
          </p:cNvCxnSpPr>
          <p:nvPr/>
        </p:nvCxnSpPr>
        <p:spPr>
          <a:xfrm flipH="1" flipV="1">
            <a:off x="10315059" y="2766973"/>
            <a:ext cx="10112" cy="8870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DA4136F5-A064-4636-8C3A-F29AB03E78F5}"/>
              </a:ext>
            </a:extLst>
          </p:cNvPr>
          <p:cNvCxnSpPr>
            <a:cxnSpLocks/>
            <a:stCxn id="102" idx="0"/>
            <a:endCxn id="82" idx="4"/>
          </p:cNvCxnSpPr>
          <p:nvPr/>
        </p:nvCxnSpPr>
        <p:spPr>
          <a:xfrm flipV="1">
            <a:off x="10325171" y="4137902"/>
            <a:ext cx="0" cy="438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20581783-FC05-4E0A-A782-75D9F1D5DDDC}"/>
              </a:ext>
            </a:extLst>
          </p:cNvPr>
          <p:cNvCxnSpPr>
            <a:cxnSpLocks/>
            <a:stCxn id="77" idx="0"/>
            <a:endCxn id="54" idx="4"/>
          </p:cNvCxnSpPr>
          <p:nvPr/>
        </p:nvCxnSpPr>
        <p:spPr>
          <a:xfrm flipV="1">
            <a:off x="9587776" y="4137902"/>
            <a:ext cx="238524" cy="441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4508C97E-A99D-467B-8BAF-1ECB5E414051}"/>
              </a:ext>
            </a:extLst>
          </p:cNvPr>
          <p:cNvCxnSpPr>
            <a:cxnSpLocks/>
            <a:stCxn id="92" idx="0"/>
            <a:endCxn id="15" idx="4"/>
          </p:cNvCxnSpPr>
          <p:nvPr/>
        </p:nvCxnSpPr>
        <p:spPr>
          <a:xfrm flipV="1">
            <a:off x="7685803" y="4147163"/>
            <a:ext cx="0" cy="4283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9" name="直接连接符 188">
            <a:extLst>
              <a:ext uri="{FF2B5EF4-FFF2-40B4-BE49-F238E27FC236}">
                <a16:creationId xmlns:a16="http://schemas.microsoft.com/office/drawing/2014/main" id="{60D3D9BD-C472-4C7F-BF05-A3C3B7A37854}"/>
              </a:ext>
            </a:extLst>
          </p:cNvPr>
          <p:cNvCxnSpPr>
            <a:cxnSpLocks/>
            <a:stCxn id="92" idx="0"/>
            <a:endCxn id="52" idx="2"/>
          </p:cNvCxnSpPr>
          <p:nvPr/>
        </p:nvCxnSpPr>
        <p:spPr>
          <a:xfrm flipV="1">
            <a:off x="7685803" y="4132259"/>
            <a:ext cx="459354" cy="4432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0F736697-4376-447C-B9B9-05452EA66EC8}"/>
              </a:ext>
            </a:extLst>
          </p:cNvPr>
          <p:cNvCxnSpPr>
            <a:cxnSpLocks/>
            <a:stCxn id="77" idx="0"/>
            <a:endCxn id="72" idx="4"/>
          </p:cNvCxnSpPr>
          <p:nvPr/>
        </p:nvCxnSpPr>
        <p:spPr>
          <a:xfrm flipH="1" flipV="1">
            <a:off x="9327428" y="4137902"/>
            <a:ext cx="260348" cy="441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5969424C-3737-44EE-A5BC-250CB552E7FA}"/>
              </a:ext>
            </a:extLst>
          </p:cNvPr>
          <p:cNvCxnSpPr>
            <a:cxnSpLocks/>
            <a:stCxn id="92" idx="0"/>
            <a:endCxn id="97" idx="4"/>
          </p:cNvCxnSpPr>
          <p:nvPr/>
        </p:nvCxnSpPr>
        <p:spPr>
          <a:xfrm flipH="1" flipV="1">
            <a:off x="7184164" y="4147163"/>
            <a:ext cx="501639" cy="4283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91784EFD-9581-4B9E-BC9C-3EA974A871CC}"/>
              </a:ext>
            </a:extLst>
          </p:cNvPr>
          <p:cNvGrpSpPr/>
          <p:nvPr/>
        </p:nvGrpSpPr>
        <p:grpSpPr>
          <a:xfrm>
            <a:off x="4745722" y="1805004"/>
            <a:ext cx="5908903" cy="342925"/>
            <a:chOff x="4656512" y="1805004"/>
            <a:chExt cx="5908903" cy="342925"/>
          </a:xfrm>
        </p:grpSpPr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BB2C42F2-34C4-4B8E-BF65-C8C80C0CAC44}"/>
                </a:ext>
              </a:extLst>
            </p:cNvPr>
            <p:cNvSpPr txBox="1"/>
            <p:nvPr/>
          </p:nvSpPr>
          <p:spPr>
            <a:xfrm>
              <a:off x="6811973" y="1805004"/>
              <a:ext cx="1597981" cy="342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一对一模型</a:t>
              </a: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3BC05448-BC54-45F9-882D-1D3B07DAC563}"/>
                </a:ext>
              </a:extLst>
            </p:cNvPr>
            <p:cNvSpPr txBox="1"/>
            <p:nvPr/>
          </p:nvSpPr>
          <p:spPr>
            <a:xfrm>
              <a:off x="4656512" y="1805004"/>
              <a:ext cx="1597981" cy="342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多对一模型</a:t>
              </a: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0F827FEA-7E0A-46BB-AE3F-053480E76148}"/>
                </a:ext>
              </a:extLst>
            </p:cNvPr>
            <p:cNvSpPr txBox="1"/>
            <p:nvPr/>
          </p:nvSpPr>
          <p:spPr>
            <a:xfrm>
              <a:off x="8967434" y="1805004"/>
              <a:ext cx="1597981" cy="342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多对多模型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F3DBE92-B05A-472D-B1C7-66944D5F4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84" y="4762860"/>
            <a:ext cx="1447248" cy="18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9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小结：什么是进程？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59259D-E67F-4F49-BAD7-114C5A6E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769" y="1347900"/>
            <a:ext cx="5193437" cy="499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72FD6E-79D9-4231-A5BB-DF4B2C53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EACF0A-FB87-480D-B5E2-493EEBB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什么是进程？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进程是怎么运行的？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进程之间是怎么协作的？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如何处理死锁问题？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027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9C9A411-6E5C-44AA-A080-8404B5D5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进程的状态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进程控制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进程调度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69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进程的状态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三种基本状态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就绪（</a:t>
            </a:r>
            <a:r>
              <a:rPr lang="en-US" altLang="zh-CN" sz="1800" dirty="0"/>
              <a:t>Ready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执行（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Running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阻塞（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Blocked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979D071-D570-41CA-9FCA-E04E18718BCD}"/>
              </a:ext>
            </a:extLst>
          </p:cNvPr>
          <p:cNvGrpSpPr/>
          <p:nvPr/>
        </p:nvGrpSpPr>
        <p:grpSpPr>
          <a:xfrm>
            <a:off x="5353235" y="1899822"/>
            <a:ext cx="4266809" cy="2685414"/>
            <a:chOff x="5267842" y="1886055"/>
            <a:chExt cx="4467612" cy="281459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0B3AA48-A89B-43BF-8464-107F741AEC81}"/>
                </a:ext>
              </a:extLst>
            </p:cNvPr>
            <p:cNvSpPr>
              <a:spLocks/>
            </p:cNvSpPr>
            <p:nvPr/>
          </p:nvSpPr>
          <p:spPr>
            <a:xfrm>
              <a:off x="8584595" y="3803354"/>
              <a:ext cx="1150859" cy="76291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执行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650BB99-B0F4-4C03-8D5A-530ED2377DAC}"/>
                </a:ext>
              </a:extLst>
            </p:cNvPr>
            <p:cNvGrpSpPr/>
            <p:nvPr/>
          </p:nvGrpSpPr>
          <p:grpSpPr>
            <a:xfrm>
              <a:off x="7987414" y="2468246"/>
              <a:ext cx="1113043" cy="1274069"/>
              <a:chOff x="8379300" y="2402931"/>
              <a:chExt cx="1113043" cy="1274069"/>
            </a:xfrm>
          </p:grpSpPr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4F2CB114-55E4-4D82-8192-41D6379057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79300" y="2536469"/>
                <a:ext cx="1113043" cy="1140531"/>
              </a:xfrm>
              <a:prstGeom prst="straightConnector1">
                <a:avLst/>
              </a:prstGeom>
              <a:ln w="19050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1EF70DB-14DA-43E0-8D0B-F64D3C768CB6}"/>
                  </a:ext>
                </a:extLst>
              </p:cNvPr>
              <p:cNvSpPr txBox="1"/>
              <p:nvPr/>
            </p:nvSpPr>
            <p:spPr>
              <a:xfrm rot="2703629">
                <a:off x="8513619" y="2808011"/>
                <a:ext cx="11487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I/O</a:t>
                </a:r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请求</a:t>
                </a: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0648C7DC-2FF9-46C1-BBBB-CEF059E0A4AF}"/>
                </a:ext>
              </a:extLst>
            </p:cNvPr>
            <p:cNvGrpSpPr/>
            <p:nvPr/>
          </p:nvGrpSpPr>
          <p:grpSpPr>
            <a:xfrm>
              <a:off x="5666855" y="2601784"/>
              <a:ext cx="1335886" cy="1141007"/>
              <a:chOff x="6058741" y="2536469"/>
              <a:chExt cx="1335886" cy="1141007"/>
            </a:xfrm>
          </p:grpSpPr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FB5955C8-3EBB-47FD-8E48-BCF5FC40D6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2017" y="2536469"/>
                <a:ext cx="1172610" cy="1141007"/>
              </a:xfrm>
              <a:prstGeom prst="straightConnector1">
                <a:avLst/>
              </a:prstGeom>
              <a:ln w="19050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DD9323B-BCF7-4028-A38E-AECC3C43376E}"/>
                  </a:ext>
                </a:extLst>
              </p:cNvPr>
              <p:cNvSpPr txBox="1"/>
              <p:nvPr/>
            </p:nvSpPr>
            <p:spPr>
              <a:xfrm rot="18919473">
                <a:off x="6058741" y="2827315"/>
                <a:ext cx="11487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I/O</a:t>
                </a:r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完成</a:t>
                </a:r>
              </a:p>
            </p:txBody>
          </p:sp>
        </p:grp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D3C0F61-0E0D-467B-9C44-9D77A98CA9BD}"/>
                </a:ext>
              </a:extLst>
            </p:cNvPr>
            <p:cNvSpPr>
              <a:spLocks/>
            </p:cNvSpPr>
            <p:nvPr/>
          </p:nvSpPr>
          <p:spPr>
            <a:xfrm>
              <a:off x="6926219" y="1886055"/>
              <a:ext cx="1150859" cy="76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阻塞</a:t>
              </a: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4DE9D038-A2DC-476B-BB2C-ACE1934CF556}"/>
                </a:ext>
              </a:extLst>
            </p:cNvPr>
            <p:cNvSpPr>
              <a:spLocks/>
            </p:cNvSpPr>
            <p:nvPr/>
          </p:nvSpPr>
          <p:spPr>
            <a:xfrm>
              <a:off x="5267842" y="3803354"/>
              <a:ext cx="1150859" cy="76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就绪</a:t>
              </a: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6ED5A333-14DA-4941-AD11-944DABBF656B}"/>
                </a:ext>
              </a:extLst>
            </p:cNvPr>
            <p:cNvGrpSpPr/>
            <p:nvPr/>
          </p:nvGrpSpPr>
          <p:grpSpPr>
            <a:xfrm>
              <a:off x="6526402" y="3617429"/>
              <a:ext cx="1937354" cy="1083216"/>
              <a:chOff x="6918288" y="3552114"/>
              <a:chExt cx="1937354" cy="1083216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84172BC-2667-41A5-944D-E12857BA9AE0}"/>
                  </a:ext>
                </a:extLst>
              </p:cNvPr>
              <p:cNvSpPr txBox="1"/>
              <p:nvPr/>
            </p:nvSpPr>
            <p:spPr>
              <a:xfrm>
                <a:off x="7312609" y="3552114"/>
                <a:ext cx="11487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进程调度</a:t>
                </a:r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7EDA33B-F7E5-4306-AA81-DAA9177148EC}"/>
                  </a:ext>
                </a:extLst>
              </p:cNvPr>
              <p:cNvGrpSpPr/>
              <p:nvPr/>
            </p:nvGrpSpPr>
            <p:grpSpPr>
              <a:xfrm>
                <a:off x="6918288" y="3937090"/>
                <a:ext cx="1937354" cy="344042"/>
                <a:chOff x="6918288" y="3945322"/>
                <a:chExt cx="1937354" cy="344042"/>
              </a:xfrm>
            </p:grpSpPr>
            <p:cxnSp>
              <p:nvCxnSpPr>
                <p:cNvPr id="39" name="直接箭头连接符 38">
                  <a:extLst>
                    <a:ext uri="{FF2B5EF4-FFF2-40B4-BE49-F238E27FC236}">
                      <a16:creationId xmlns:a16="http://schemas.microsoft.com/office/drawing/2014/main" id="{CD83073D-8923-45F2-AFBF-598C88D8A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18288" y="3945322"/>
                  <a:ext cx="1937354" cy="19544"/>
                </a:xfrm>
                <a:prstGeom prst="straightConnector1">
                  <a:avLst/>
                </a:prstGeom>
                <a:ln w="19050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箭头连接符 65">
                  <a:extLst>
                    <a:ext uri="{FF2B5EF4-FFF2-40B4-BE49-F238E27FC236}">
                      <a16:creationId xmlns:a16="http://schemas.microsoft.com/office/drawing/2014/main" id="{0E562A04-FFB7-4F6A-A986-6D520D94E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18288" y="4269820"/>
                  <a:ext cx="1937354" cy="19544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7F78F3C-2D68-455F-AA75-9509A9302405}"/>
                  </a:ext>
                </a:extLst>
              </p:cNvPr>
              <p:cNvSpPr txBox="1"/>
              <p:nvPr/>
            </p:nvSpPr>
            <p:spPr>
              <a:xfrm>
                <a:off x="7312609" y="4296776"/>
                <a:ext cx="11487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时间片完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254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进程的状态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创建和终止状态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创建（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New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1800" dirty="0"/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终止（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Terminated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C80B89-7699-4D85-A92C-D90A146786C2}"/>
              </a:ext>
            </a:extLst>
          </p:cNvPr>
          <p:cNvGrpSpPr/>
          <p:nvPr/>
        </p:nvGrpSpPr>
        <p:grpSpPr>
          <a:xfrm>
            <a:off x="3648723" y="2210580"/>
            <a:ext cx="7595937" cy="2436839"/>
            <a:chOff x="3302445" y="1886055"/>
            <a:chExt cx="8252933" cy="2814590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ADEB347-DC19-4AA3-845D-4646D6E37FDF}"/>
                </a:ext>
              </a:extLst>
            </p:cNvPr>
            <p:cNvSpPr>
              <a:spLocks/>
            </p:cNvSpPr>
            <p:nvPr/>
          </p:nvSpPr>
          <p:spPr>
            <a:xfrm>
              <a:off x="8584595" y="3803354"/>
              <a:ext cx="1150859" cy="76291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执行</a:t>
              </a:r>
            </a:p>
          </p:txBody>
        </p: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E46108A3-D945-4D81-ABCE-7A82C40C8834}"/>
                </a:ext>
              </a:extLst>
            </p:cNvPr>
            <p:cNvGrpSpPr/>
            <p:nvPr/>
          </p:nvGrpSpPr>
          <p:grpSpPr>
            <a:xfrm>
              <a:off x="7987414" y="2468246"/>
              <a:ext cx="1113043" cy="1274069"/>
              <a:chOff x="8379300" y="2402931"/>
              <a:chExt cx="1113043" cy="1274069"/>
            </a:xfrm>
          </p:grpSpPr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F5139330-7A2C-4A15-8410-DEEFCB775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79300" y="2536469"/>
                <a:ext cx="1113043" cy="1140531"/>
              </a:xfrm>
              <a:prstGeom prst="straightConnector1">
                <a:avLst/>
              </a:prstGeom>
              <a:ln w="19050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20DC2498-00B3-4A8A-A1CE-D8300E72692A}"/>
                  </a:ext>
                </a:extLst>
              </p:cNvPr>
              <p:cNvSpPr txBox="1"/>
              <p:nvPr/>
            </p:nvSpPr>
            <p:spPr>
              <a:xfrm rot="2703629">
                <a:off x="8513619" y="2808011"/>
                <a:ext cx="11487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I/O</a:t>
                </a:r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请求</a:t>
                </a:r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D7C8868D-181E-466A-968B-0BD6D05DABD8}"/>
                </a:ext>
              </a:extLst>
            </p:cNvPr>
            <p:cNvGrpSpPr/>
            <p:nvPr/>
          </p:nvGrpSpPr>
          <p:grpSpPr>
            <a:xfrm>
              <a:off x="5666855" y="2601784"/>
              <a:ext cx="1335886" cy="1141007"/>
              <a:chOff x="6058741" y="2536469"/>
              <a:chExt cx="1335886" cy="1141007"/>
            </a:xfrm>
          </p:grpSpPr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2BF53637-921D-4E3B-98E8-579BBCDA36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2017" y="2536469"/>
                <a:ext cx="1172610" cy="1141007"/>
              </a:xfrm>
              <a:prstGeom prst="straightConnector1">
                <a:avLst/>
              </a:prstGeom>
              <a:ln w="19050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E8FF20AA-C521-4F30-BC03-77961D23A5D8}"/>
                  </a:ext>
                </a:extLst>
              </p:cNvPr>
              <p:cNvSpPr txBox="1"/>
              <p:nvPr/>
            </p:nvSpPr>
            <p:spPr>
              <a:xfrm rot="18919473">
                <a:off x="6058741" y="2827315"/>
                <a:ext cx="11487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I/O</a:t>
                </a:r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完成</a:t>
                </a:r>
              </a:p>
            </p:txBody>
          </p:sp>
        </p:grp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B41B9A2C-F50B-432B-B8EF-83E6C1E498D9}"/>
                </a:ext>
              </a:extLst>
            </p:cNvPr>
            <p:cNvSpPr>
              <a:spLocks/>
            </p:cNvSpPr>
            <p:nvPr/>
          </p:nvSpPr>
          <p:spPr>
            <a:xfrm>
              <a:off x="6926219" y="1886055"/>
              <a:ext cx="1150859" cy="76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阻塞</a:t>
              </a: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F1D3DF2-4695-4D7B-AD8D-A64D06455F2B}"/>
                </a:ext>
              </a:extLst>
            </p:cNvPr>
            <p:cNvSpPr>
              <a:spLocks/>
            </p:cNvSpPr>
            <p:nvPr/>
          </p:nvSpPr>
          <p:spPr>
            <a:xfrm>
              <a:off x="5267842" y="3803354"/>
              <a:ext cx="1150859" cy="76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就绪</a:t>
              </a: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3B0EEE35-CEFC-4A10-A17F-F46293C6315F}"/>
                </a:ext>
              </a:extLst>
            </p:cNvPr>
            <p:cNvGrpSpPr/>
            <p:nvPr/>
          </p:nvGrpSpPr>
          <p:grpSpPr>
            <a:xfrm>
              <a:off x="6526402" y="3617429"/>
              <a:ext cx="1937354" cy="1083216"/>
              <a:chOff x="6918288" y="3552114"/>
              <a:chExt cx="1937354" cy="1083216"/>
            </a:xfrm>
          </p:grpSpPr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F01179E-CFFA-4D0F-8471-185B307D8240}"/>
                  </a:ext>
                </a:extLst>
              </p:cNvPr>
              <p:cNvSpPr txBox="1"/>
              <p:nvPr/>
            </p:nvSpPr>
            <p:spPr>
              <a:xfrm>
                <a:off x="7312609" y="3552114"/>
                <a:ext cx="11487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进程调度</a:t>
                </a:r>
              </a:p>
            </p:txBody>
          </p: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52716533-AAEB-460B-BEE8-7EC96B9F9C8C}"/>
                  </a:ext>
                </a:extLst>
              </p:cNvPr>
              <p:cNvGrpSpPr/>
              <p:nvPr/>
            </p:nvGrpSpPr>
            <p:grpSpPr>
              <a:xfrm>
                <a:off x="6918288" y="3937090"/>
                <a:ext cx="1937354" cy="344042"/>
                <a:chOff x="6918288" y="3945322"/>
                <a:chExt cx="1937354" cy="344042"/>
              </a:xfrm>
            </p:grpSpPr>
            <p:cxnSp>
              <p:nvCxnSpPr>
                <p:cNvPr id="87" name="直接箭头连接符 86">
                  <a:extLst>
                    <a:ext uri="{FF2B5EF4-FFF2-40B4-BE49-F238E27FC236}">
                      <a16:creationId xmlns:a16="http://schemas.microsoft.com/office/drawing/2014/main" id="{A6228781-0C44-4DA0-B493-3B5CE7194B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18288" y="3945322"/>
                  <a:ext cx="1937354" cy="19544"/>
                </a:xfrm>
                <a:prstGeom prst="straightConnector1">
                  <a:avLst/>
                </a:prstGeom>
                <a:ln w="19050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箭头连接符 87">
                  <a:extLst>
                    <a:ext uri="{FF2B5EF4-FFF2-40B4-BE49-F238E27FC236}">
                      <a16:creationId xmlns:a16="http://schemas.microsoft.com/office/drawing/2014/main" id="{376DD477-5542-4B29-AC28-A56A5A93CF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18288" y="4269820"/>
                  <a:ext cx="1937354" cy="19544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7F9ECDD6-0ADA-4071-8864-8C1638E2F012}"/>
                  </a:ext>
                </a:extLst>
              </p:cNvPr>
              <p:cNvSpPr txBox="1"/>
              <p:nvPr/>
            </p:nvSpPr>
            <p:spPr>
              <a:xfrm>
                <a:off x="7312609" y="4296776"/>
                <a:ext cx="11487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时间片完</a:t>
                </a:r>
              </a:p>
            </p:txBody>
          </p:sp>
        </p:grp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21E71F9D-3D52-4B17-8A24-65764A2D7633}"/>
                </a:ext>
              </a:extLst>
            </p:cNvPr>
            <p:cNvSpPr>
              <a:spLocks/>
            </p:cNvSpPr>
            <p:nvPr/>
          </p:nvSpPr>
          <p:spPr>
            <a:xfrm>
              <a:off x="3302445" y="3804696"/>
              <a:ext cx="1150859" cy="76291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创建</a:t>
              </a: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997C183D-45A2-4642-9682-141DC255A8C1}"/>
                </a:ext>
              </a:extLst>
            </p:cNvPr>
            <p:cNvSpPr>
              <a:spLocks/>
            </p:cNvSpPr>
            <p:nvPr/>
          </p:nvSpPr>
          <p:spPr>
            <a:xfrm>
              <a:off x="10404519" y="3803354"/>
              <a:ext cx="1150859" cy="762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终止</a:t>
              </a:r>
            </a:p>
          </p:txBody>
        </p: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40F4C1D2-CA87-4381-B35C-DC2410144CFE}"/>
                </a:ext>
              </a:extLst>
            </p:cNvPr>
            <p:cNvCxnSpPr>
              <a:cxnSpLocks/>
              <a:stCxn id="89" idx="6"/>
              <a:endCxn id="82" idx="2"/>
            </p:cNvCxnSpPr>
            <p:nvPr/>
          </p:nvCxnSpPr>
          <p:spPr>
            <a:xfrm flipV="1">
              <a:off x="4490329" y="4184814"/>
              <a:ext cx="740489" cy="13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C39E8C2-B249-4DC0-BB0D-FC05DF8CD108}"/>
                </a:ext>
              </a:extLst>
            </p:cNvPr>
            <p:cNvCxnSpPr>
              <a:cxnSpLocks/>
              <a:stCxn id="74" idx="6"/>
              <a:endCxn id="90" idx="2"/>
            </p:cNvCxnSpPr>
            <p:nvPr/>
          </p:nvCxnSpPr>
          <p:spPr>
            <a:xfrm>
              <a:off x="9765866" y="4184814"/>
              <a:ext cx="60824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E4B29407-5D50-474F-B86C-B117D4499FF9}"/>
                </a:ext>
              </a:extLst>
            </p:cNvPr>
            <p:cNvSpPr txBox="1"/>
            <p:nvPr/>
          </p:nvSpPr>
          <p:spPr>
            <a:xfrm>
              <a:off x="4413045" y="3817739"/>
              <a:ext cx="817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许可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E8C8CBB9-F608-4530-B3A1-0ECB33258BBE}"/>
                </a:ext>
              </a:extLst>
            </p:cNvPr>
            <p:cNvSpPr txBox="1"/>
            <p:nvPr/>
          </p:nvSpPr>
          <p:spPr>
            <a:xfrm>
              <a:off x="9661099" y="3817739"/>
              <a:ext cx="817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释放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95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进程控制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即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对进程实现有效的管理，包括创建新进程、撤销已有进程、挂起、阻塞和唤醒、进程切换等多种操作。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通过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原语（</a:t>
            </a:r>
            <a:r>
              <a:rPr lang="en-US" altLang="zh-CN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Primitive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操作实现进程控制。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原语的概念：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由若干条指令组成，完成特定的功能，是一种</a:t>
            </a: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原子操作（</a:t>
            </a:r>
            <a:r>
              <a:rPr lang="en-US" altLang="zh-CN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Action Operation</a:t>
            </a: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18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原语的特点：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原子操作，要么全做，要么全不做，执行过程不会被中断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在管态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系统态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内核态下执行，常驻内存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是内核三大支撑功能（中断处理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时钟管理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原语操作）之一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756FAF-9F86-4FDD-A786-C67ECE223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495" y="3116574"/>
            <a:ext cx="1653035" cy="29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8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进程控制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创建原语：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create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阻塞原语：</a:t>
            </a:r>
            <a:r>
              <a:rPr lang="en-US" altLang="zh-CN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block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唤醒原语：</a:t>
            </a:r>
            <a:r>
              <a:rPr lang="en-US" altLang="zh-CN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wakeup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撤销原语：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destroy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8DC9225-20F9-4922-8FF8-FDBF091EF46E}"/>
              </a:ext>
            </a:extLst>
          </p:cNvPr>
          <p:cNvGrpSpPr/>
          <p:nvPr/>
        </p:nvGrpSpPr>
        <p:grpSpPr>
          <a:xfrm>
            <a:off x="4816834" y="1917577"/>
            <a:ext cx="6654909" cy="2385566"/>
            <a:chOff x="3302445" y="1886055"/>
            <a:chExt cx="8410000" cy="2842803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2EE0B9F-C4D4-4B88-A9D6-E1D41FAA7639}"/>
                </a:ext>
              </a:extLst>
            </p:cNvPr>
            <p:cNvSpPr>
              <a:spLocks/>
            </p:cNvSpPr>
            <p:nvPr/>
          </p:nvSpPr>
          <p:spPr>
            <a:xfrm>
              <a:off x="8584595" y="3803354"/>
              <a:ext cx="1150859" cy="76291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执行</a:t>
              </a: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8DECC74B-D23C-402D-9745-F49287F28D16}"/>
                </a:ext>
              </a:extLst>
            </p:cNvPr>
            <p:cNvGrpSpPr/>
            <p:nvPr/>
          </p:nvGrpSpPr>
          <p:grpSpPr>
            <a:xfrm>
              <a:off x="7987414" y="2468246"/>
              <a:ext cx="1113043" cy="1274069"/>
              <a:chOff x="8379300" y="2402931"/>
              <a:chExt cx="1113043" cy="1274069"/>
            </a:xfrm>
          </p:grpSpPr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9A5FAC67-E904-4E84-BB14-1DF346E45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79300" y="2536469"/>
                <a:ext cx="1113043" cy="1140531"/>
              </a:xfrm>
              <a:prstGeom prst="straightConnector1">
                <a:avLst/>
              </a:prstGeom>
              <a:ln w="19050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691B0833-CAC0-44CC-B667-F6E888B66944}"/>
                  </a:ext>
                </a:extLst>
              </p:cNvPr>
              <p:cNvSpPr txBox="1"/>
              <p:nvPr/>
            </p:nvSpPr>
            <p:spPr>
              <a:xfrm rot="2703629">
                <a:off x="8513619" y="2782814"/>
                <a:ext cx="1148713" cy="388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block</a:t>
                </a:r>
                <a:endPara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10E09A6D-AA06-42A3-BFF0-55BDB5C09AD2}"/>
                </a:ext>
              </a:extLst>
            </p:cNvPr>
            <p:cNvGrpSpPr/>
            <p:nvPr/>
          </p:nvGrpSpPr>
          <p:grpSpPr>
            <a:xfrm>
              <a:off x="5666855" y="2601784"/>
              <a:ext cx="1335886" cy="1141007"/>
              <a:chOff x="6058741" y="2536469"/>
              <a:chExt cx="1335886" cy="1141007"/>
            </a:xfrm>
          </p:grpSpPr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4CAD60D3-9E1B-491D-A17E-91324FD386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2017" y="2536469"/>
                <a:ext cx="1172610" cy="1141007"/>
              </a:xfrm>
              <a:prstGeom prst="straightConnector1">
                <a:avLst/>
              </a:prstGeom>
              <a:ln w="19050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D7890737-C385-4F64-B041-514C60E56D6C}"/>
                  </a:ext>
                </a:extLst>
              </p:cNvPr>
              <p:cNvSpPr txBox="1"/>
              <p:nvPr/>
            </p:nvSpPr>
            <p:spPr>
              <a:xfrm rot="18919473">
                <a:off x="6058741" y="2813208"/>
                <a:ext cx="1148712" cy="366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wakeup</a:t>
                </a:r>
                <a:endPara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E31D951-8028-423B-A93C-AEF7CFF0680F}"/>
                </a:ext>
              </a:extLst>
            </p:cNvPr>
            <p:cNvSpPr>
              <a:spLocks/>
            </p:cNvSpPr>
            <p:nvPr/>
          </p:nvSpPr>
          <p:spPr>
            <a:xfrm>
              <a:off x="6926219" y="1886055"/>
              <a:ext cx="1150859" cy="7629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阻塞</a:t>
              </a: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4A9B93-4DE4-40D8-9AB6-36D31B055290}"/>
                </a:ext>
              </a:extLst>
            </p:cNvPr>
            <p:cNvSpPr>
              <a:spLocks/>
            </p:cNvSpPr>
            <p:nvPr/>
          </p:nvSpPr>
          <p:spPr>
            <a:xfrm>
              <a:off x="5267842" y="3803354"/>
              <a:ext cx="1150859" cy="76291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就绪</a:t>
              </a:r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D2242851-D1E3-42C0-A46B-B44825D80621}"/>
                </a:ext>
              </a:extLst>
            </p:cNvPr>
            <p:cNvGrpSpPr/>
            <p:nvPr/>
          </p:nvGrpSpPr>
          <p:grpSpPr>
            <a:xfrm>
              <a:off x="6526402" y="3617429"/>
              <a:ext cx="1937354" cy="1111429"/>
              <a:chOff x="6918288" y="3552114"/>
              <a:chExt cx="1937354" cy="1111429"/>
            </a:xfrm>
          </p:grpSpPr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057FCCC-58DF-49BF-877D-114281FD9402}"/>
                  </a:ext>
                </a:extLst>
              </p:cNvPr>
              <p:cNvSpPr txBox="1"/>
              <p:nvPr/>
            </p:nvSpPr>
            <p:spPr>
              <a:xfrm>
                <a:off x="7312609" y="3552114"/>
                <a:ext cx="1148714" cy="366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进程调度</a:t>
                </a: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967DCFF4-3BF2-445A-A780-77B3B0E0B707}"/>
                  </a:ext>
                </a:extLst>
              </p:cNvPr>
              <p:cNvGrpSpPr/>
              <p:nvPr/>
            </p:nvGrpSpPr>
            <p:grpSpPr>
              <a:xfrm>
                <a:off x="6918288" y="3937090"/>
                <a:ext cx="1937354" cy="344042"/>
                <a:chOff x="6918288" y="3945322"/>
                <a:chExt cx="1937354" cy="344042"/>
              </a:xfrm>
            </p:grpSpPr>
            <p:cxnSp>
              <p:nvCxnSpPr>
                <p:cNvPr id="96" name="直接箭头连接符 95">
                  <a:extLst>
                    <a:ext uri="{FF2B5EF4-FFF2-40B4-BE49-F238E27FC236}">
                      <a16:creationId xmlns:a16="http://schemas.microsoft.com/office/drawing/2014/main" id="{99B1FBAC-B915-4D18-A37E-83122C3A0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18288" y="3945322"/>
                  <a:ext cx="1937354" cy="19544"/>
                </a:xfrm>
                <a:prstGeom prst="straightConnector1">
                  <a:avLst/>
                </a:prstGeom>
                <a:ln w="19050"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箭头连接符 96">
                  <a:extLst>
                    <a:ext uri="{FF2B5EF4-FFF2-40B4-BE49-F238E27FC236}">
                      <a16:creationId xmlns:a16="http://schemas.microsoft.com/office/drawing/2014/main" id="{7D7B6EF5-B904-4958-9913-0FD17A955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18288" y="4269820"/>
                  <a:ext cx="1937354" cy="19544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DC7B470F-BB49-471D-BB39-BFAB045234E1}"/>
                  </a:ext>
                </a:extLst>
              </p:cNvPr>
              <p:cNvSpPr txBox="1"/>
              <p:nvPr/>
            </p:nvSpPr>
            <p:spPr>
              <a:xfrm>
                <a:off x="7312609" y="4296775"/>
                <a:ext cx="1148714" cy="366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时间片完</a:t>
                </a:r>
              </a:p>
            </p:txBody>
          </p:sp>
        </p:grp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A4FFD3BF-6A62-4D38-98B4-B3F2A5C58431}"/>
                </a:ext>
              </a:extLst>
            </p:cNvPr>
            <p:cNvSpPr>
              <a:spLocks/>
            </p:cNvSpPr>
            <p:nvPr/>
          </p:nvSpPr>
          <p:spPr>
            <a:xfrm>
              <a:off x="3302445" y="3804696"/>
              <a:ext cx="1150859" cy="76291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创建</a:t>
              </a: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069B4AC8-593F-4EE2-A2A8-A038BB9ACFA8}"/>
                </a:ext>
              </a:extLst>
            </p:cNvPr>
            <p:cNvSpPr>
              <a:spLocks/>
            </p:cNvSpPr>
            <p:nvPr/>
          </p:nvSpPr>
          <p:spPr>
            <a:xfrm>
              <a:off x="10561586" y="3803354"/>
              <a:ext cx="1150859" cy="762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终止</a:t>
              </a:r>
            </a:p>
          </p:txBody>
        </p: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DC30410E-C1E4-49E3-8B1F-66018A38A3AF}"/>
                </a:ext>
              </a:extLst>
            </p:cNvPr>
            <p:cNvCxnSpPr>
              <a:cxnSpLocks/>
              <a:stCxn id="98" idx="6"/>
              <a:endCxn id="91" idx="2"/>
            </p:cNvCxnSpPr>
            <p:nvPr/>
          </p:nvCxnSpPr>
          <p:spPr>
            <a:xfrm flipV="1">
              <a:off x="4490329" y="4184814"/>
              <a:ext cx="740489" cy="13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3782B2FA-4EC5-4BAE-9ACA-F4CF7708BBFE}"/>
                </a:ext>
              </a:extLst>
            </p:cNvPr>
            <p:cNvCxnSpPr>
              <a:cxnSpLocks/>
            </p:cNvCxnSpPr>
            <p:nvPr/>
          </p:nvCxnSpPr>
          <p:spPr>
            <a:xfrm>
              <a:off x="9825391" y="4184814"/>
              <a:ext cx="70253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10100154-D216-42EC-9199-C71FC485DFD5}"/>
                </a:ext>
              </a:extLst>
            </p:cNvPr>
            <p:cNvSpPr txBox="1"/>
            <p:nvPr/>
          </p:nvSpPr>
          <p:spPr>
            <a:xfrm>
              <a:off x="4350537" y="3817740"/>
              <a:ext cx="917305" cy="366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create</a:t>
              </a:r>
              <a:endPara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F541F3E8-9EF6-4A9B-B8CB-60F299284691}"/>
                </a:ext>
              </a:extLst>
            </p:cNvPr>
            <p:cNvSpPr txBox="1"/>
            <p:nvPr/>
          </p:nvSpPr>
          <p:spPr>
            <a:xfrm>
              <a:off x="9639007" y="3800812"/>
              <a:ext cx="1075302" cy="366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destroy</a:t>
              </a:r>
              <a:endPara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590025B-E1B0-48BF-98DE-93B99CD0DB04}"/>
              </a:ext>
            </a:extLst>
          </p:cNvPr>
          <p:cNvSpPr txBox="1"/>
          <p:nvPr/>
        </p:nvSpPr>
        <p:spPr>
          <a:xfrm>
            <a:off x="4674280" y="4317964"/>
            <a:ext cx="11957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用户登录</a:t>
            </a:r>
          </a:p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作业调度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提供服务</a:t>
            </a:r>
          </a:p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应用请求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6BF7ABFE-3820-45C4-9513-CB703C1E768D}"/>
              </a:ext>
            </a:extLst>
          </p:cNvPr>
          <p:cNvSpPr txBox="1"/>
          <p:nvPr/>
        </p:nvSpPr>
        <p:spPr>
          <a:xfrm>
            <a:off x="10501975" y="4317964"/>
            <a:ext cx="1028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正常结束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异常结束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外界干预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752F253-32E7-4B06-B226-EF0A4D9B14E0}"/>
              </a:ext>
            </a:extLst>
          </p:cNvPr>
          <p:cNvSpPr txBox="1"/>
          <p:nvPr/>
        </p:nvSpPr>
        <p:spPr>
          <a:xfrm>
            <a:off x="8478025" y="1166891"/>
            <a:ext cx="15004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请求某种服务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启动某种操作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数据未到达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无工作可做</a:t>
            </a:r>
          </a:p>
        </p:txBody>
      </p:sp>
    </p:spTree>
    <p:extLst>
      <p:ext uri="{BB962C8B-B14F-4D97-AF65-F5344CB8AC3E}">
        <p14:creationId xmlns:p14="http://schemas.microsoft.com/office/powerpoint/2010/main" val="22173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进程控制：挂起与激活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为了系统和用户观察和分析进程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挂起原语：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suspend</a:t>
            </a: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静止就绪：放外存，不调度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静止阻塞：等待事件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激活原语：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active</a:t>
            </a: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活动就绪：等待调度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活动阻塞：等待唤醒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D9E2900-5BBC-417C-B345-A1F40131F9E9}"/>
              </a:ext>
            </a:extLst>
          </p:cNvPr>
          <p:cNvSpPr>
            <a:spLocks/>
          </p:cNvSpPr>
          <p:nvPr/>
        </p:nvSpPr>
        <p:spPr>
          <a:xfrm>
            <a:off x="8691778" y="4717814"/>
            <a:ext cx="910685" cy="64021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执行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99FF4F2-5DAC-45F0-8077-138B2B57F8A2}"/>
              </a:ext>
            </a:extLst>
          </p:cNvPr>
          <p:cNvGrpSpPr/>
          <p:nvPr/>
        </p:nvGrpSpPr>
        <p:grpSpPr>
          <a:xfrm>
            <a:off x="8219223" y="3597445"/>
            <a:ext cx="880761" cy="1069147"/>
            <a:chOff x="8379300" y="2402931"/>
            <a:chExt cx="1113043" cy="1274069"/>
          </a:xfrm>
        </p:grpSpPr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0DCEE00D-B436-4B51-A6B2-FC99FBB71EC1}"/>
                </a:ext>
              </a:extLst>
            </p:cNvPr>
            <p:cNvCxnSpPr>
              <a:cxnSpLocks/>
            </p:cNvCxnSpPr>
            <p:nvPr/>
          </p:nvCxnSpPr>
          <p:spPr>
            <a:xfrm>
              <a:off x="8379300" y="2536469"/>
              <a:ext cx="1113043" cy="114053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EA280F9-454C-4093-8FE3-1E4BE1DE6E9D}"/>
                </a:ext>
              </a:extLst>
            </p:cNvPr>
            <p:cNvSpPr txBox="1"/>
            <p:nvPr/>
          </p:nvSpPr>
          <p:spPr>
            <a:xfrm rot="2703629">
              <a:off x="8513619" y="2782814"/>
              <a:ext cx="1148713" cy="3889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block</a:t>
              </a:r>
              <a:endPara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E0B143-3108-4394-B016-6D5C4378A26F}"/>
              </a:ext>
            </a:extLst>
          </p:cNvPr>
          <p:cNvGrpSpPr/>
          <p:nvPr/>
        </p:nvGrpSpPr>
        <p:grpSpPr>
          <a:xfrm>
            <a:off x="6382944" y="3709505"/>
            <a:ext cx="1057099" cy="957487"/>
            <a:chOff x="6058741" y="2536469"/>
            <a:chExt cx="1335886" cy="1141007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0D2DB66D-F79F-460B-9D5F-9DE094597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2017" y="2536469"/>
              <a:ext cx="1172610" cy="114100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6C536ED-9272-415E-B058-02B20F465A65}"/>
                </a:ext>
              </a:extLst>
            </p:cNvPr>
            <p:cNvSpPr txBox="1"/>
            <p:nvPr/>
          </p:nvSpPr>
          <p:spPr>
            <a:xfrm rot="18919473">
              <a:off x="6058741" y="2813208"/>
              <a:ext cx="1148712" cy="366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wakeup</a:t>
              </a:r>
              <a:endPara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B3A962E7-7518-44EA-8C9B-79694749A1D9}"/>
              </a:ext>
            </a:extLst>
          </p:cNvPr>
          <p:cNvSpPr>
            <a:spLocks/>
          </p:cNvSpPr>
          <p:nvPr/>
        </p:nvSpPr>
        <p:spPr>
          <a:xfrm>
            <a:off x="7386851" y="3197547"/>
            <a:ext cx="910685" cy="64021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活动阻塞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404B842-C1FE-44C9-B386-6C21FE8CCCCB}"/>
              </a:ext>
            </a:extLst>
          </p:cNvPr>
          <p:cNvSpPr>
            <a:spLocks/>
          </p:cNvSpPr>
          <p:nvPr/>
        </p:nvSpPr>
        <p:spPr>
          <a:xfrm>
            <a:off x="6067201" y="4717814"/>
            <a:ext cx="910685" cy="64021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活动就绪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6B60687-6F12-4F96-8BA7-F270E8E9DF30}"/>
              </a:ext>
            </a:extLst>
          </p:cNvPr>
          <p:cNvGrpSpPr/>
          <p:nvPr/>
        </p:nvGrpSpPr>
        <p:grpSpPr>
          <a:xfrm>
            <a:off x="7063111" y="4561793"/>
            <a:ext cx="1533046" cy="932667"/>
            <a:chOff x="6918288" y="3552114"/>
            <a:chExt cx="1937354" cy="111142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36881E9-4459-48CE-ADFD-9D69D4E8E4BA}"/>
                </a:ext>
              </a:extLst>
            </p:cNvPr>
            <p:cNvSpPr txBox="1"/>
            <p:nvPr/>
          </p:nvSpPr>
          <p:spPr>
            <a:xfrm>
              <a:off x="7312609" y="3552114"/>
              <a:ext cx="1148714" cy="366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进程调度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6742CB5-1DA6-4BA0-94D0-F01DE8093C0B}"/>
                </a:ext>
              </a:extLst>
            </p:cNvPr>
            <p:cNvGrpSpPr/>
            <p:nvPr/>
          </p:nvGrpSpPr>
          <p:grpSpPr>
            <a:xfrm>
              <a:off x="6918288" y="3937090"/>
              <a:ext cx="1937354" cy="344042"/>
              <a:chOff x="6918288" y="3945322"/>
              <a:chExt cx="1937354" cy="344042"/>
            </a:xfrm>
          </p:grpSpPr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4AAEE6F9-6525-45B2-B2E4-F249A6FFF0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8288" y="3945322"/>
                <a:ext cx="1937354" cy="19544"/>
              </a:xfrm>
              <a:prstGeom prst="straightConnector1">
                <a:avLst/>
              </a:prstGeom>
              <a:ln w="19050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7549166F-33CF-4FC8-9897-8AEA6B1D3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8288" y="4269820"/>
                <a:ext cx="1937354" cy="19544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1C2C9C7-1F32-40AE-A24C-B0398C08B682}"/>
                </a:ext>
              </a:extLst>
            </p:cNvPr>
            <p:cNvSpPr txBox="1"/>
            <p:nvPr/>
          </p:nvSpPr>
          <p:spPr>
            <a:xfrm>
              <a:off x="7312609" y="4296775"/>
              <a:ext cx="1148714" cy="3667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时间片完</a:t>
              </a: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C0365CD4-D511-44DF-BB2B-F3345F525E1A}"/>
              </a:ext>
            </a:extLst>
          </p:cNvPr>
          <p:cNvSpPr>
            <a:spLocks/>
          </p:cNvSpPr>
          <p:nvPr/>
        </p:nvSpPr>
        <p:spPr>
          <a:xfrm>
            <a:off x="4430646" y="4717814"/>
            <a:ext cx="910685" cy="64021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创建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DEBA77-30D7-45DF-A77E-C3B93C3E2378}"/>
              </a:ext>
            </a:extLst>
          </p:cNvPr>
          <p:cNvSpPr>
            <a:spLocks/>
          </p:cNvSpPr>
          <p:nvPr/>
        </p:nvSpPr>
        <p:spPr>
          <a:xfrm>
            <a:off x="10256189" y="4717814"/>
            <a:ext cx="910685" cy="640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终止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2B44D0C-91BE-4731-8382-9AD540941DC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>
            <a:off x="5341331" y="5037920"/>
            <a:ext cx="72587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B7EB808-C327-4499-8011-8ECEA7AE2E07}"/>
              </a:ext>
            </a:extLst>
          </p:cNvPr>
          <p:cNvCxnSpPr>
            <a:cxnSpLocks/>
          </p:cNvCxnSpPr>
          <p:nvPr/>
        </p:nvCxnSpPr>
        <p:spPr>
          <a:xfrm>
            <a:off x="9673631" y="5037920"/>
            <a:ext cx="5559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8DD15F7-8C7E-42BC-AC7F-6EBAEE3AC786}"/>
              </a:ext>
            </a:extLst>
          </p:cNvPr>
          <p:cNvSpPr txBox="1"/>
          <p:nvPr/>
        </p:nvSpPr>
        <p:spPr>
          <a:xfrm>
            <a:off x="5341330" y="4729886"/>
            <a:ext cx="725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create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C903E0-CD84-4234-8370-B60CE4548127}"/>
              </a:ext>
            </a:extLst>
          </p:cNvPr>
          <p:cNvSpPr txBox="1"/>
          <p:nvPr/>
        </p:nvSpPr>
        <p:spPr>
          <a:xfrm>
            <a:off x="9526144" y="4715681"/>
            <a:ext cx="850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destroy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01343B9-A974-4EBD-83CB-E5F41D5B13D1}"/>
              </a:ext>
            </a:extLst>
          </p:cNvPr>
          <p:cNvSpPr>
            <a:spLocks/>
          </p:cNvSpPr>
          <p:nvPr/>
        </p:nvSpPr>
        <p:spPr>
          <a:xfrm>
            <a:off x="5200982" y="3310571"/>
            <a:ext cx="910685" cy="64021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静止就绪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4127423-BD68-4E1E-B391-9580DAD75932}"/>
              </a:ext>
            </a:extLst>
          </p:cNvPr>
          <p:cNvSpPr>
            <a:spLocks/>
          </p:cNvSpPr>
          <p:nvPr/>
        </p:nvSpPr>
        <p:spPr>
          <a:xfrm>
            <a:off x="6101408" y="2322015"/>
            <a:ext cx="910685" cy="64021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静止阻塞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F1EF8BD-E8CE-45B1-A0B8-E42705160D22}"/>
              </a:ext>
            </a:extLst>
          </p:cNvPr>
          <p:cNvCxnSpPr>
            <a:cxnSpLocks/>
          </p:cNvCxnSpPr>
          <p:nvPr/>
        </p:nvCxnSpPr>
        <p:spPr>
          <a:xfrm flipV="1">
            <a:off x="4918777" y="3919623"/>
            <a:ext cx="395143" cy="761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631E53C-86E4-4001-99E7-E4E8D16A1496}"/>
              </a:ext>
            </a:extLst>
          </p:cNvPr>
          <p:cNvCxnSpPr>
            <a:cxnSpLocks/>
          </p:cNvCxnSpPr>
          <p:nvPr/>
        </p:nvCxnSpPr>
        <p:spPr>
          <a:xfrm flipH="1" flipV="1">
            <a:off x="5966749" y="3937379"/>
            <a:ext cx="501392" cy="7323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9A9DFA-36A5-42D1-A87A-2994870D2C08}"/>
              </a:ext>
            </a:extLst>
          </p:cNvPr>
          <p:cNvCxnSpPr>
            <a:cxnSpLocks/>
          </p:cNvCxnSpPr>
          <p:nvPr/>
        </p:nvCxnSpPr>
        <p:spPr>
          <a:xfrm>
            <a:off x="7118751" y="2765756"/>
            <a:ext cx="744746" cy="33292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9253B99-00C2-40AF-B795-F3880812C476}"/>
              </a:ext>
            </a:extLst>
          </p:cNvPr>
          <p:cNvCxnSpPr>
            <a:cxnSpLocks/>
          </p:cNvCxnSpPr>
          <p:nvPr/>
        </p:nvCxnSpPr>
        <p:spPr>
          <a:xfrm flipH="1">
            <a:off x="5672848" y="2783919"/>
            <a:ext cx="422113" cy="4914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F4603F34-D7E6-438F-BFBA-7B8FA94E92B2}"/>
              </a:ext>
            </a:extLst>
          </p:cNvPr>
          <p:cNvSpPr txBox="1"/>
          <p:nvPr/>
        </p:nvSpPr>
        <p:spPr>
          <a:xfrm rot="1572362">
            <a:off x="7083916" y="2630393"/>
            <a:ext cx="963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active</a:t>
            </a:r>
            <a:endParaRPr lang="zh-CN" altLang="en-US" sz="14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A6978CAB-D733-4A16-BB38-A22FD94CBF7E}"/>
              </a:ext>
            </a:extLst>
          </p:cNvPr>
          <p:cNvSpPr txBox="1"/>
          <p:nvPr/>
        </p:nvSpPr>
        <p:spPr>
          <a:xfrm rot="3371560">
            <a:off x="5950163" y="4020570"/>
            <a:ext cx="724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active</a:t>
            </a:r>
            <a:endParaRPr lang="zh-CN" altLang="en-US" sz="14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A68B280D-C9E5-4055-A02C-7556736989B5}"/>
              </a:ext>
            </a:extLst>
          </p:cNvPr>
          <p:cNvSpPr txBox="1"/>
          <p:nvPr/>
        </p:nvSpPr>
        <p:spPr>
          <a:xfrm rot="3371560">
            <a:off x="5503654" y="4285486"/>
            <a:ext cx="963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suspend</a:t>
            </a:r>
            <a:endParaRPr lang="zh-CN" altLang="en-US" sz="14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CF9993B8-A8C9-4C57-ADBD-02EC17FFEB5B}"/>
              </a:ext>
            </a:extLst>
          </p:cNvPr>
          <p:cNvSpPr txBox="1"/>
          <p:nvPr/>
        </p:nvSpPr>
        <p:spPr>
          <a:xfrm rot="1572362">
            <a:off x="6665122" y="2955893"/>
            <a:ext cx="963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suspend</a:t>
            </a:r>
            <a:endParaRPr lang="zh-CN" altLang="en-US" sz="14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B4AB6904-C485-462D-9F12-A1DECCB38A41}"/>
              </a:ext>
            </a:extLst>
          </p:cNvPr>
          <p:cNvCxnSpPr>
            <a:cxnSpLocks/>
          </p:cNvCxnSpPr>
          <p:nvPr/>
        </p:nvCxnSpPr>
        <p:spPr>
          <a:xfrm flipH="1" flipV="1">
            <a:off x="5842960" y="3998818"/>
            <a:ext cx="501392" cy="73239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E0786F5F-942A-42F3-8665-D6E6F2128934}"/>
              </a:ext>
            </a:extLst>
          </p:cNvPr>
          <p:cNvCxnSpPr>
            <a:cxnSpLocks/>
          </p:cNvCxnSpPr>
          <p:nvPr/>
        </p:nvCxnSpPr>
        <p:spPr>
          <a:xfrm>
            <a:off x="6973566" y="2831467"/>
            <a:ext cx="762718" cy="34737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2" name="椭圆 161">
            <a:extLst>
              <a:ext uri="{FF2B5EF4-FFF2-40B4-BE49-F238E27FC236}">
                <a16:creationId xmlns:a16="http://schemas.microsoft.com/office/drawing/2014/main" id="{14DD1950-D7E4-4186-B46F-EE7118B18F59}"/>
              </a:ext>
            </a:extLst>
          </p:cNvPr>
          <p:cNvSpPr/>
          <p:nvPr/>
        </p:nvSpPr>
        <p:spPr>
          <a:xfrm rot="3211027">
            <a:off x="5421166" y="1967727"/>
            <a:ext cx="1240842" cy="236226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9BB42CA3-72C1-429A-8081-2CCE2B900895}"/>
              </a:ext>
            </a:extLst>
          </p:cNvPr>
          <p:cNvSpPr txBox="1"/>
          <p:nvPr/>
        </p:nvSpPr>
        <p:spPr>
          <a:xfrm>
            <a:off x="7386851" y="2055583"/>
            <a:ext cx="850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放外存</a:t>
            </a:r>
          </a:p>
        </p:txBody>
      </p: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ED23E02A-F85B-4CD2-B795-40455347AE03}"/>
              </a:ext>
            </a:extLst>
          </p:cNvPr>
          <p:cNvCxnSpPr>
            <a:stCxn id="162" idx="0"/>
            <a:endCxn id="163" idx="1"/>
          </p:cNvCxnSpPr>
          <p:nvPr/>
        </p:nvCxnSpPr>
        <p:spPr>
          <a:xfrm flipV="1">
            <a:off x="6991257" y="2209472"/>
            <a:ext cx="395594" cy="237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70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处理机调度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根据一定的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算法和原则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将处理机资源进行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重新分配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的过程。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前提：作业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进程数远远大于处理机数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目的：提高资源利用率，减少处理机空闲时间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调度程序：一方面要满足特定系统用户的需求（快速响应），另一方面要考虑系统整体效率（系统平均周转时间）和调度算法本身的开销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C1E10F-DA49-4DA5-BA27-9D3B2E5AFBCD}"/>
              </a:ext>
            </a:extLst>
          </p:cNvPr>
          <p:cNvGrpSpPr>
            <a:grpSpLocks noChangeAspect="1"/>
          </p:cNvGrpSpPr>
          <p:nvPr/>
        </p:nvGrpSpPr>
        <p:grpSpPr>
          <a:xfrm>
            <a:off x="3326386" y="4429856"/>
            <a:ext cx="6168896" cy="2160244"/>
            <a:chOff x="2414726" y="3364165"/>
            <a:chExt cx="8194090" cy="2869433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0A216694-52F1-4597-9058-EF04B007727E}"/>
                </a:ext>
              </a:extLst>
            </p:cNvPr>
            <p:cNvCxnSpPr>
              <a:cxnSpLocks/>
              <a:stCxn id="14" idx="3"/>
              <a:endCxn id="12" idx="1"/>
            </p:cNvCxnSpPr>
            <p:nvPr/>
          </p:nvCxnSpPr>
          <p:spPr>
            <a:xfrm>
              <a:off x="3298478" y="4625134"/>
              <a:ext cx="1754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5698B2D7-5815-4E34-9CA4-AB6B86D578DE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6598720" y="4625134"/>
              <a:ext cx="1754200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6AF759D-890D-4F62-9ACE-5EDFB76F9BB1}"/>
                </a:ext>
              </a:extLst>
            </p:cNvPr>
            <p:cNvGrpSpPr/>
            <p:nvPr/>
          </p:nvGrpSpPr>
          <p:grpSpPr>
            <a:xfrm>
              <a:off x="2414726" y="4183258"/>
              <a:ext cx="883752" cy="1132336"/>
              <a:chOff x="2414726" y="4183258"/>
              <a:chExt cx="883752" cy="1132336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BCD1D97-8A9C-4D55-9780-573EFAA34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016" b="90820" l="9508" r="91148">
                            <a14:foregroundMark x1="41311" y1="9180" x2="49836" y2="8525"/>
                            <a14:foregroundMark x1="49836" y1="8525" x2="58197" y2="9508"/>
                            <a14:foregroundMark x1="58197" y1="9508" x2="58361" y2="9672"/>
                            <a14:foregroundMark x1="41967" y1="12951" x2="34262" y2="15738"/>
                            <a14:foregroundMark x1="34262" y1="15738" x2="42951" y2="15902"/>
                            <a14:foregroundMark x1="42951" y1="15902" x2="43279" y2="16230"/>
                            <a14:foregroundMark x1="89672" y1="39836" x2="91148" y2="57049"/>
                            <a14:foregroundMark x1="91148" y1="57049" x2="90492" y2="58033"/>
                            <a14:foregroundMark x1="45410" y1="54262" x2="53770" y2="55082"/>
                            <a14:foregroundMark x1="53770" y1="55082" x2="43279" y2="56885"/>
                            <a14:foregroundMark x1="43279" y1="56885" x2="54426" y2="55738"/>
                            <a14:foregroundMark x1="54426" y1="55738" x2="52295" y2="57541"/>
                            <a14:foregroundMark x1="42623" y1="90492" x2="50984" y2="90820"/>
                            <a14:foregroundMark x1="50984" y1="90820" x2="58197" y2="90000"/>
                            <a14:foregroundMark x1="9508" y1="43115" x2="9508" y2="550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4726" y="4183258"/>
                <a:ext cx="883752" cy="883752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E48BFAE-C58E-42D4-BAA5-784C7E1C0057}"/>
                  </a:ext>
                </a:extLst>
              </p:cNvPr>
              <p:cNvSpPr txBox="1"/>
              <p:nvPr/>
            </p:nvSpPr>
            <p:spPr>
              <a:xfrm>
                <a:off x="2414726" y="5008982"/>
                <a:ext cx="883752" cy="306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普通用户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BF8055-0FD5-469D-BCF9-776508CC57F9}"/>
                </a:ext>
              </a:extLst>
            </p:cNvPr>
            <p:cNvGrpSpPr/>
            <p:nvPr/>
          </p:nvGrpSpPr>
          <p:grpSpPr>
            <a:xfrm>
              <a:off x="5052678" y="3931533"/>
              <a:ext cx="1546042" cy="1756783"/>
              <a:chOff x="5052678" y="3931533"/>
              <a:chExt cx="1546042" cy="175678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75364E1-E065-46D4-859A-BC040D8D1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2678" y="3931533"/>
                <a:ext cx="1546042" cy="1387202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F4D7339-FA0E-47CF-9F16-07306C05874D}"/>
                  </a:ext>
                </a:extLst>
              </p:cNvPr>
              <p:cNvSpPr txBox="1"/>
              <p:nvPr/>
            </p:nvSpPr>
            <p:spPr>
              <a:xfrm>
                <a:off x="5227803" y="5340822"/>
                <a:ext cx="1195792" cy="347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VIP</a:t>
                </a:r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用户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CE79FA2-28D4-4574-BEB6-0BC7627FA589}"/>
                </a:ext>
              </a:extLst>
            </p:cNvPr>
            <p:cNvGrpSpPr/>
            <p:nvPr/>
          </p:nvGrpSpPr>
          <p:grpSpPr>
            <a:xfrm>
              <a:off x="8352920" y="3364165"/>
              <a:ext cx="2255896" cy="2869433"/>
              <a:chOff x="8352920" y="3364165"/>
              <a:chExt cx="2255896" cy="2869433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DBEC17CD-E12B-4ACE-B4B2-EFB939A5B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2920" y="3364165"/>
                <a:ext cx="2255896" cy="2521939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C4CF7C7-474A-46CA-81EF-8ADABBC50B78}"/>
                  </a:ext>
                </a:extLst>
              </p:cNvPr>
              <p:cNvSpPr txBox="1"/>
              <p:nvPr/>
            </p:nvSpPr>
            <p:spPr>
              <a:xfrm>
                <a:off x="8441506" y="5886104"/>
                <a:ext cx="2078725" cy="347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VIP+</a:t>
                </a:r>
                <a:r>
                  <a:rPr lang="zh-CN" altLang="en-US" sz="11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付费超前点播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3433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72FD6E-79D9-4231-A5BB-DF4B2C53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EACF0A-FB87-480D-B5E2-493EEBB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什么是进程？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进程是怎么运行的？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进程之间是怎么协作的？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如何处理死锁问题？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841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处理机调度：调度的层次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高级调度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作业调度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把后备</a:t>
            </a:r>
            <a:r>
              <a:rPr lang="zh-CN" altLang="en-US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作业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调入内存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只调入一次，调出一次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中级调度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内存调度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将</a:t>
            </a:r>
            <a:r>
              <a:rPr lang="zh-CN" altLang="en-US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调至外存，条件合适再调入内存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在内、外存对换区进行进程对换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低级调度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从就绪队列选取</a:t>
            </a:r>
            <a:r>
              <a:rPr lang="zh-CN" altLang="en-US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分配给处理机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最基本的调度，频率非常高（相当于一个时间片完成）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A88D8691-E4C2-4D44-9218-4F7467C3A0D8}"/>
              </a:ext>
            </a:extLst>
          </p:cNvPr>
          <p:cNvGrpSpPr/>
          <p:nvPr/>
        </p:nvGrpSpPr>
        <p:grpSpPr>
          <a:xfrm>
            <a:off x="5762684" y="1105143"/>
            <a:ext cx="5305882" cy="3506422"/>
            <a:chOff x="5762684" y="1105143"/>
            <a:chExt cx="5305882" cy="3506422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36C45785-6F16-4F5C-B699-C68F57DD2AEA}"/>
                </a:ext>
              </a:extLst>
            </p:cNvPr>
            <p:cNvGrpSpPr/>
            <p:nvPr/>
          </p:nvGrpSpPr>
          <p:grpSpPr>
            <a:xfrm>
              <a:off x="7031116" y="1105143"/>
              <a:ext cx="2317072" cy="963102"/>
              <a:chOff x="7430611" y="2015790"/>
              <a:chExt cx="2317072" cy="963102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D023222-EFEF-4406-AFC6-76B74C58D52F}"/>
                  </a:ext>
                </a:extLst>
              </p:cNvPr>
              <p:cNvSpPr txBox="1"/>
              <p:nvPr/>
            </p:nvSpPr>
            <p:spPr>
              <a:xfrm>
                <a:off x="7718261" y="2015790"/>
                <a:ext cx="17417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后备作业队列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59AD6CB-79C9-4615-8F87-774BC976EAC1}"/>
                  </a:ext>
                </a:extLst>
              </p:cNvPr>
              <p:cNvSpPr/>
              <p:nvPr/>
            </p:nvSpPr>
            <p:spPr>
              <a:xfrm>
                <a:off x="7430611" y="2378819"/>
                <a:ext cx="2317072" cy="59318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FE24DDE-3CA9-48D6-A7F3-698AA4A88E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31387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1D8C957B-D794-4FCC-9439-66F2ED8A26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85169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5A59AF66-4024-46C4-96A0-BBE23C7E6C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38951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2E88D7BB-A5E8-4212-B78E-C74DEF8B5536}"/>
                  </a:ext>
                </a:extLst>
              </p:cNvPr>
              <p:cNvCxnSpPr>
                <a:cxnSpLocks/>
                <a:stCxn id="36" idx="6"/>
                <a:endCxn id="45" idx="2"/>
              </p:cNvCxnSpPr>
              <p:nvPr/>
            </p:nvCxnSpPr>
            <p:spPr>
              <a:xfrm>
                <a:off x="8067542" y="2682301"/>
                <a:ext cx="3176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C33B13E4-E4A3-44CA-99F7-499C3BDB3B47}"/>
                  </a:ext>
                </a:extLst>
              </p:cNvPr>
              <p:cNvCxnSpPr>
                <a:cxnSpLocks/>
                <a:stCxn id="45" idx="6"/>
                <a:endCxn id="49" idx="2"/>
              </p:cNvCxnSpPr>
              <p:nvPr/>
            </p:nvCxnSpPr>
            <p:spPr>
              <a:xfrm>
                <a:off x="8821324" y="2682301"/>
                <a:ext cx="3176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2E166987-5A66-43BE-9909-02D0E75DEB44}"/>
                </a:ext>
              </a:extLst>
            </p:cNvPr>
            <p:cNvGrpSpPr/>
            <p:nvPr/>
          </p:nvGrpSpPr>
          <p:grpSpPr>
            <a:xfrm>
              <a:off x="5762684" y="2538815"/>
              <a:ext cx="1268432" cy="1679428"/>
              <a:chOff x="5569926" y="1842587"/>
              <a:chExt cx="1268432" cy="1679428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DE81C49-9647-41E2-95FA-F42BCEB30B94}"/>
                  </a:ext>
                </a:extLst>
              </p:cNvPr>
              <p:cNvSpPr/>
              <p:nvPr/>
            </p:nvSpPr>
            <p:spPr>
              <a:xfrm>
                <a:off x="5569926" y="1842587"/>
                <a:ext cx="1268432" cy="16794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外存</a:t>
                </a:r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3EF044F8-7C14-4235-8E8B-646DC1E82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96558" y="2722249"/>
                <a:ext cx="1166909" cy="706751"/>
              </a:xfrm>
              <a:prstGeom prst="ellipse">
                <a:avLst/>
              </a:prstGeom>
              <a:ln w="19050">
                <a:solidFill>
                  <a:srgbClr val="396E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对换区</a:t>
                </a:r>
              </a:p>
            </p:txBody>
          </p:sp>
        </p:grpSp>
        <p:cxnSp>
          <p:nvCxnSpPr>
            <p:cNvPr id="77" name="连接符: 肘形 76">
              <a:extLst>
                <a:ext uri="{FF2B5EF4-FFF2-40B4-BE49-F238E27FC236}">
                  <a16:creationId xmlns:a16="http://schemas.microsoft.com/office/drawing/2014/main" id="{25FD862D-2460-4527-9E0F-D6CF99FBE730}"/>
                </a:ext>
              </a:extLst>
            </p:cNvPr>
            <p:cNvCxnSpPr>
              <a:stCxn id="6" idx="0"/>
              <a:endCxn id="36" idx="2"/>
            </p:cNvCxnSpPr>
            <p:nvPr/>
          </p:nvCxnSpPr>
          <p:spPr>
            <a:xfrm rot="5400000" flipH="1" flipV="1">
              <a:off x="6430816" y="1737739"/>
              <a:ext cx="767161" cy="83499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连接符: 肘形 78">
              <a:extLst>
                <a:ext uri="{FF2B5EF4-FFF2-40B4-BE49-F238E27FC236}">
                  <a16:creationId xmlns:a16="http://schemas.microsoft.com/office/drawing/2014/main" id="{2F7D7D87-1505-4B02-A89F-EB5971D71F75}"/>
                </a:ext>
              </a:extLst>
            </p:cNvPr>
            <p:cNvCxnSpPr>
              <a:cxnSpLocks/>
              <a:stCxn id="49" idx="6"/>
              <a:endCxn id="17" idx="0"/>
            </p:cNvCxnSpPr>
            <p:nvPr/>
          </p:nvCxnSpPr>
          <p:spPr>
            <a:xfrm>
              <a:off x="9175611" y="1771654"/>
              <a:ext cx="474450" cy="1160484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B7761A21-A406-4E1E-942B-7D0B3D3C445A}"/>
                </a:ext>
              </a:extLst>
            </p:cNvPr>
            <p:cNvCxnSpPr>
              <a:cxnSpLocks/>
              <a:stCxn id="72" idx="6"/>
              <a:endCxn id="17" idx="2"/>
            </p:cNvCxnSpPr>
            <p:nvPr/>
          </p:nvCxnSpPr>
          <p:spPr>
            <a:xfrm flipV="1">
              <a:off x="6956225" y="3771852"/>
              <a:ext cx="1794515" cy="1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23141227-4C1B-4785-A06C-C12A98BE2FF3}"/>
                </a:ext>
              </a:extLst>
            </p:cNvPr>
            <p:cNvSpPr txBox="1"/>
            <p:nvPr/>
          </p:nvSpPr>
          <p:spPr>
            <a:xfrm>
              <a:off x="7208477" y="3380594"/>
              <a:ext cx="1224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内存调度</a:t>
              </a:r>
            </a:p>
          </p:txBody>
        </p: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AF606486-25F1-4293-BAA4-C2D278D9ACD5}"/>
                </a:ext>
              </a:extLst>
            </p:cNvPr>
            <p:cNvGrpSpPr/>
            <p:nvPr/>
          </p:nvGrpSpPr>
          <p:grpSpPr>
            <a:xfrm>
              <a:off x="8750740" y="2932138"/>
              <a:ext cx="1798642" cy="1679427"/>
              <a:chOff x="9239012" y="3376021"/>
              <a:chExt cx="1798642" cy="1679427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889E625-C70B-4DD1-B8E8-26B5AD39599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39012" y="3376021"/>
                <a:ext cx="1798642" cy="167942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DECBFFAD-0A00-4776-8E8D-6E0DBB3498A2}"/>
                  </a:ext>
                </a:extLst>
              </p:cNvPr>
              <p:cNvSpPr txBox="1"/>
              <p:nvPr/>
            </p:nvSpPr>
            <p:spPr>
              <a:xfrm>
                <a:off x="9571272" y="3482438"/>
                <a:ext cx="11341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内存</a:t>
                </a:r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FE6B4F4B-C604-49DB-8342-93C3A8A86728}"/>
                  </a:ext>
                </a:extLst>
              </p:cNvPr>
              <p:cNvGrpSpPr/>
              <p:nvPr/>
            </p:nvGrpSpPr>
            <p:grpSpPr>
              <a:xfrm>
                <a:off x="9590358" y="4344295"/>
                <a:ext cx="1095951" cy="515796"/>
                <a:chOff x="9620488" y="4344295"/>
                <a:chExt cx="1095951" cy="515796"/>
              </a:xfrm>
            </p:grpSpPr>
            <p:sp>
              <p:nvSpPr>
                <p:cNvPr id="101" name="矩形: 圆角 100">
                  <a:extLst>
                    <a:ext uri="{FF2B5EF4-FFF2-40B4-BE49-F238E27FC236}">
                      <a16:creationId xmlns:a16="http://schemas.microsoft.com/office/drawing/2014/main" id="{188D9C56-FD10-4972-B191-143BF57B6C25}"/>
                    </a:ext>
                  </a:extLst>
                </p:cNvPr>
                <p:cNvSpPr/>
                <p:nvPr/>
              </p:nvSpPr>
              <p:spPr>
                <a:xfrm>
                  <a:off x="9620488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52739233-1F08-47C4-86DC-D98E2D84D51D}"/>
                    </a:ext>
                  </a:extLst>
                </p:cNvPr>
                <p:cNvSpPr/>
                <p:nvPr/>
              </p:nvSpPr>
              <p:spPr>
                <a:xfrm>
                  <a:off x="10019952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  <p:sp>
              <p:nvSpPr>
                <p:cNvPr id="103" name="矩形: 圆角 102">
                  <a:extLst>
                    <a:ext uri="{FF2B5EF4-FFF2-40B4-BE49-F238E27FC236}">
                      <a16:creationId xmlns:a16="http://schemas.microsoft.com/office/drawing/2014/main" id="{B2A21B31-A761-4F75-A8CE-6344EA3B9FD4}"/>
                    </a:ext>
                  </a:extLst>
                </p:cNvPr>
                <p:cNvSpPr/>
                <p:nvPr/>
              </p:nvSpPr>
              <p:spPr>
                <a:xfrm>
                  <a:off x="10419417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</p:grpSp>
        </p:grpSp>
        <p:cxnSp>
          <p:nvCxnSpPr>
            <p:cNvPr id="106" name="连接符: 肘形 105">
              <a:extLst>
                <a:ext uri="{FF2B5EF4-FFF2-40B4-BE49-F238E27FC236}">
                  <a16:creationId xmlns:a16="http://schemas.microsoft.com/office/drawing/2014/main" id="{9C54CF12-9E04-44B4-B956-5C2FA64C8F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96077" y="3546426"/>
              <a:ext cx="338637" cy="3693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连接符: 肘形 106">
              <a:extLst>
                <a:ext uri="{FF2B5EF4-FFF2-40B4-BE49-F238E27FC236}">
                  <a16:creationId xmlns:a16="http://schemas.microsoft.com/office/drawing/2014/main" id="{0D6B0C3A-D77F-4AEE-A592-933010C8E198}"/>
                </a:ext>
              </a:extLst>
            </p:cNvPr>
            <p:cNvCxnSpPr>
              <a:cxnSpLocks/>
              <a:stCxn id="99" idx="2"/>
              <a:endCxn id="102" idx="0"/>
            </p:cNvCxnSpPr>
            <p:nvPr/>
          </p:nvCxnSpPr>
          <p:spPr>
            <a:xfrm rot="5400000">
              <a:off x="9480744" y="3731093"/>
              <a:ext cx="338637" cy="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A36EAE0A-AC7B-41BB-BF5C-1D4D264DC437}"/>
                </a:ext>
              </a:extLst>
            </p:cNvPr>
            <p:cNvCxnSpPr>
              <a:cxnSpLocks/>
              <a:stCxn id="99" idx="2"/>
              <a:endCxn id="103" idx="0"/>
            </p:cNvCxnSpPr>
            <p:nvPr/>
          </p:nvCxnSpPr>
          <p:spPr>
            <a:xfrm rot="16200000" flipH="1">
              <a:off x="9680476" y="3531361"/>
              <a:ext cx="338637" cy="39946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E0B16319-B309-4324-A4A5-4097EFAA965A}"/>
                </a:ext>
              </a:extLst>
            </p:cNvPr>
            <p:cNvSpPr txBox="1"/>
            <p:nvPr/>
          </p:nvSpPr>
          <p:spPr>
            <a:xfrm>
              <a:off x="9569431" y="2049406"/>
              <a:ext cx="1224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作业调度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41F5804F-1CE1-4864-B944-88F40100550A}"/>
                </a:ext>
              </a:extLst>
            </p:cNvPr>
            <p:cNvSpPr txBox="1"/>
            <p:nvPr/>
          </p:nvSpPr>
          <p:spPr>
            <a:xfrm>
              <a:off x="10049526" y="3561773"/>
              <a:ext cx="10190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进程调度</a:t>
              </a: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C923FB3C-E830-47AB-86BE-EEBCB292E86B}"/>
                </a:ext>
              </a:extLst>
            </p:cNvPr>
            <p:cNvSpPr txBox="1"/>
            <p:nvPr/>
          </p:nvSpPr>
          <p:spPr>
            <a:xfrm>
              <a:off x="6409484" y="2053827"/>
              <a:ext cx="6614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New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40EBEA8D-CC7C-4F66-9638-6CB8B4DCF564}"/>
                </a:ext>
              </a:extLst>
            </p:cNvPr>
            <p:cNvSpPr txBox="1"/>
            <p:nvPr/>
          </p:nvSpPr>
          <p:spPr>
            <a:xfrm>
              <a:off x="8788694" y="2099551"/>
              <a:ext cx="8186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Ready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9601E231-5FE2-480F-9C0E-0FB6686237A3}"/>
                </a:ext>
              </a:extLst>
            </p:cNvPr>
            <p:cNvSpPr txBox="1"/>
            <p:nvPr/>
          </p:nvSpPr>
          <p:spPr>
            <a:xfrm>
              <a:off x="7021399" y="3803521"/>
              <a:ext cx="16448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Suspend/Active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CC344B28-4742-45F2-8325-B38591720943}"/>
                </a:ext>
              </a:extLst>
            </p:cNvPr>
            <p:cNvSpPr txBox="1"/>
            <p:nvPr/>
          </p:nvSpPr>
          <p:spPr>
            <a:xfrm>
              <a:off x="8580369" y="2622748"/>
              <a:ext cx="11341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Running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78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处理机调度：调度方式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剥夺式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抢占式调度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立即暂停当前进程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分配处理机给另一个进程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原则：优先权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短进程优先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时间片原则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非剥夺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非抢占式调度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若有进程请求执行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等待直到当前进程完成或阻塞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缺点：适用于批处理系统，不适用分时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实时系统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1FC11A5C-5D09-4090-9901-B0DC3A8DE05C}"/>
              </a:ext>
            </a:extLst>
          </p:cNvPr>
          <p:cNvGrpSpPr/>
          <p:nvPr/>
        </p:nvGrpSpPr>
        <p:grpSpPr>
          <a:xfrm>
            <a:off x="5762684" y="1105143"/>
            <a:ext cx="5305882" cy="3506422"/>
            <a:chOff x="5762684" y="1105143"/>
            <a:chExt cx="5305882" cy="3506422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037D288-DB58-4044-A7E9-004313EDEEC9}"/>
                </a:ext>
              </a:extLst>
            </p:cNvPr>
            <p:cNvGrpSpPr/>
            <p:nvPr/>
          </p:nvGrpSpPr>
          <p:grpSpPr>
            <a:xfrm>
              <a:off x="7031116" y="1105143"/>
              <a:ext cx="2317072" cy="963102"/>
              <a:chOff x="7430611" y="2015790"/>
              <a:chExt cx="2317072" cy="963102"/>
            </a:xfrm>
          </p:grpSpPr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04232A35-8AA6-45BB-BEDE-9D2DD40DAEB5}"/>
                  </a:ext>
                </a:extLst>
              </p:cNvPr>
              <p:cNvSpPr txBox="1"/>
              <p:nvPr/>
            </p:nvSpPr>
            <p:spPr>
              <a:xfrm>
                <a:off x="7718261" y="2015790"/>
                <a:ext cx="17417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后备作业队列</a:t>
                </a: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27932441-400C-41B1-B925-8C771CDEEC8B}"/>
                  </a:ext>
                </a:extLst>
              </p:cNvPr>
              <p:cNvSpPr/>
              <p:nvPr/>
            </p:nvSpPr>
            <p:spPr>
              <a:xfrm>
                <a:off x="7430611" y="2378819"/>
                <a:ext cx="2317072" cy="59318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7C93089-3713-4F0F-99CC-C0B202521A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31387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20AB81F1-E426-4E89-B278-E26DD0908F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85169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C85AEFAB-E429-475E-B23D-696B0BB20F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38951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2B26D045-01AA-4817-89E4-86A9206BE325}"/>
                  </a:ext>
                </a:extLst>
              </p:cNvPr>
              <p:cNvCxnSpPr>
                <a:cxnSpLocks/>
                <a:stCxn id="112" idx="6"/>
                <a:endCxn id="113" idx="2"/>
              </p:cNvCxnSpPr>
              <p:nvPr/>
            </p:nvCxnSpPr>
            <p:spPr>
              <a:xfrm>
                <a:off x="8067542" y="2682301"/>
                <a:ext cx="3176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>
                <a:extLst>
                  <a:ext uri="{FF2B5EF4-FFF2-40B4-BE49-F238E27FC236}">
                    <a16:creationId xmlns:a16="http://schemas.microsoft.com/office/drawing/2014/main" id="{B14720C8-089C-433D-BA20-38FCB6ABCE30}"/>
                  </a:ext>
                </a:extLst>
              </p:cNvPr>
              <p:cNvCxnSpPr>
                <a:cxnSpLocks/>
                <a:stCxn id="113" idx="6"/>
                <a:endCxn id="114" idx="2"/>
              </p:cNvCxnSpPr>
              <p:nvPr/>
            </p:nvCxnSpPr>
            <p:spPr>
              <a:xfrm>
                <a:off x="8821324" y="2682301"/>
                <a:ext cx="3176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F01AE293-8B17-4384-9F6F-3210CD60FE06}"/>
                </a:ext>
              </a:extLst>
            </p:cNvPr>
            <p:cNvGrpSpPr/>
            <p:nvPr/>
          </p:nvGrpSpPr>
          <p:grpSpPr>
            <a:xfrm>
              <a:off x="5762684" y="2538815"/>
              <a:ext cx="1268432" cy="1679428"/>
              <a:chOff x="5569926" y="1842587"/>
              <a:chExt cx="1268432" cy="1679428"/>
            </a:xfrm>
          </p:grpSpPr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309B3A18-3F9E-4E9F-BFE8-226D0E769242}"/>
                  </a:ext>
                </a:extLst>
              </p:cNvPr>
              <p:cNvSpPr/>
              <p:nvPr/>
            </p:nvSpPr>
            <p:spPr>
              <a:xfrm>
                <a:off x="5569926" y="1842587"/>
                <a:ext cx="1268432" cy="16794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外存</a:t>
                </a:r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A8AFFC33-E40D-4DA5-B2EE-6F345097D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96558" y="2722249"/>
                <a:ext cx="1166909" cy="706751"/>
              </a:xfrm>
              <a:prstGeom prst="ellipse">
                <a:avLst/>
              </a:prstGeom>
              <a:ln w="19050">
                <a:solidFill>
                  <a:srgbClr val="396E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对换区</a:t>
                </a:r>
              </a:p>
            </p:txBody>
          </p:sp>
        </p:grpSp>
        <p:cxnSp>
          <p:nvCxnSpPr>
            <p:cNvPr id="88" name="连接符: 肘形 87">
              <a:extLst>
                <a:ext uri="{FF2B5EF4-FFF2-40B4-BE49-F238E27FC236}">
                  <a16:creationId xmlns:a16="http://schemas.microsoft.com/office/drawing/2014/main" id="{DB1BED0B-820E-43D8-BA7F-6721DFADDA0A}"/>
                </a:ext>
              </a:extLst>
            </p:cNvPr>
            <p:cNvCxnSpPr>
              <a:stCxn id="108" idx="0"/>
              <a:endCxn id="112" idx="2"/>
            </p:cNvCxnSpPr>
            <p:nvPr/>
          </p:nvCxnSpPr>
          <p:spPr>
            <a:xfrm rot="5400000" flipH="1" flipV="1">
              <a:off x="6430816" y="1737739"/>
              <a:ext cx="767161" cy="83499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连接符: 肘形 88">
              <a:extLst>
                <a:ext uri="{FF2B5EF4-FFF2-40B4-BE49-F238E27FC236}">
                  <a16:creationId xmlns:a16="http://schemas.microsoft.com/office/drawing/2014/main" id="{A610CC42-4062-483B-8DEA-22B2E7A65190}"/>
                </a:ext>
              </a:extLst>
            </p:cNvPr>
            <p:cNvCxnSpPr>
              <a:cxnSpLocks/>
              <a:stCxn id="114" idx="6"/>
              <a:endCxn id="102" idx="0"/>
            </p:cNvCxnSpPr>
            <p:nvPr/>
          </p:nvCxnSpPr>
          <p:spPr>
            <a:xfrm>
              <a:off x="9175611" y="1771654"/>
              <a:ext cx="474450" cy="1160484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03A6F412-6417-491C-A207-5CEFD5450CA7}"/>
                </a:ext>
              </a:extLst>
            </p:cNvPr>
            <p:cNvCxnSpPr>
              <a:cxnSpLocks/>
              <a:stCxn id="109" idx="6"/>
              <a:endCxn id="102" idx="2"/>
            </p:cNvCxnSpPr>
            <p:nvPr/>
          </p:nvCxnSpPr>
          <p:spPr>
            <a:xfrm flipV="1">
              <a:off x="6956225" y="3771852"/>
              <a:ext cx="1794515" cy="1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AA3C4F5-00BC-4966-A891-0F039378C7B8}"/>
                </a:ext>
              </a:extLst>
            </p:cNvPr>
            <p:cNvSpPr txBox="1"/>
            <p:nvPr/>
          </p:nvSpPr>
          <p:spPr>
            <a:xfrm>
              <a:off x="7208477" y="3380594"/>
              <a:ext cx="1224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内存调度</a:t>
              </a:r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09B4AE37-E4F9-4844-86A6-621773796636}"/>
                </a:ext>
              </a:extLst>
            </p:cNvPr>
            <p:cNvGrpSpPr/>
            <p:nvPr/>
          </p:nvGrpSpPr>
          <p:grpSpPr>
            <a:xfrm>
              <a:off x="8750740" y="2932138"/>
              <a:ext cx="1798642" cy="1679427"/>
              <a:chOff x="9239012" y="3376021"/>
              <a:chExt cx="1798642" cy="1679427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DBE86E4E-28D5-44BC-8D31-C841DFC4E9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39012" y="3376021"/>
                <a:ext cx="1798642" cy="167942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6D7A074-B751-4BFE-8F8A-7527A797642E}"/>
                  </a:ext>
                </a:extLst>
              </p:cNvPr>
              <p:cNvSpPr txBox="1"/>
              <p:nvPr/>
            </p:nvSpPr>
            <p:spPr>
              <a:xfrm>
                <a:off x="9571272" y="3482438"/>
                <a:ext cx="11341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内存</a:t>
                </a:r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7FA2837-624F-47EB-B992-756B5CB7BA25}"/>
                  </a:ext>
                </a:extLst>
              </p:cNvPr>
              <p:cNvGrpSpPr/>
              <p:nvPr/>
            </p:nvGrpSpPr>
            <p:grpSpPr>
              <a:xfrm>
                <a:off x="9590358" y="4344295"/>
                <a:ext cx="1095951" cy="515796"/>
                <a:chOff x="9620488" y="4344295"/>
                <a:chExt cx="1095951" cy="515796"/>
              </a:xfrm>
            </p:grpSpPr>
            <p:sp>
              <p:nvSpPr>
                <p:cNvPr id="105" name="矩形: 圆角 104">
                  <a:extLst>
                    <a:ext uri="{FF2B5EF4-FFF2-40B4-BE49-F238E27FC236}">
                      <a16:creationId xmlns:a16="http://schemas.microsoft.com/office/drawing/2014/main" id="{0CB8DD76-0604-4867-9745-64CF366BC76D}"/>
                    </a:ext>
                  </a:extLst>
                </p:cNvPr>
                <p:cNvSpPr/>
                <p:nvPr/>
              </p:nvSpPr>
              <p:spPr>
                <a:xfrm>
                  <a:off x="9620488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A541AFB5-4D82-4BF0-A530-3D29DE072018}"/>
                    </a:ext>
                  </a:extLst>
                </p:cNvPr>
                <p:cNvSpPr/>
                <p:nvPr/>
              </p:nvSpPr>
              <p:spPr>
                <a:xfrm>
                  <a:off x="10019952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A67DBD87-2D85-410D-8EB6-2EB2E1099BF1}"/>
                    </a:ext>
                  </a:extLst>
                </p:cNvPr>
                <p:cNvSpPr/>
                <p:nvPr/>
              </p:nvSpPr>
              <p:spPr>
                <a:xfrm>
                  <a:off x="10419417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</p:grpSp>
        </p:grp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B975A029-617B-46BE-AEF8-1D353E5984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96077" y="3546426"/>
              <a:ext cx="338637" cy="3693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BB5D6F21-BC23-40D7-B2D7-80DCEE656D2F}"/>
                </a:ext>
              </a:extLst>
            </p:cNvPr>
            <p:cNvCxnSpPr>
              <a:cxnSpLocks/>
              <a:stCxn id="103" idx="2"/>
              <a:endCxn id="106" idx="0"/>
            </p:cNvCxnSpPr>
            <p:nvPr/>
          </p:nvCxnSpPr>
          <p:spPr>
            <a:xfrm rot="5400000">
              <a:off x="9480744" y="3731093"/>
              <a:ext cx="338637" cy="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连接符: 肘形 94">
              <a:extLst>
                <a:ext uri="{FF2B5EF4-FFF2-40B4-BE49-F238E27FC236}">
                  <a16:creationId xmlns:a16="http://schemas.microsoft.com/office/drawing/2014/main" id="{E90D724E-F42D-434D-B537-BF9107CF3B07}"/>
                </a:ext>
              </a:extLst>
            </p:cNvPr>
            <p:cNvCxnSpPr>
              <a:cxnSpLocks/>
              <a:stCxn id="103" idx="2"/>
              <a:endCxn id="107" idx="0"/>
            </p:cNvCxnSpPr>
            <p:nvPr/>
          </p:nvCxnSpPr>
          <p:spPr>
            <a:xfrm rot="16200000" flipH="1">
              <a:off x="9680476" y="3531361"/>
              <a:ext cx="338637" cy="39946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FCE25CF-B919-4946-A6EE-A7A1EC949836}"/>
                </a:ext>
              </a:extLst>
            </p:cNvPr>
            <p:cNvSpPr txBox="1"/>
            <p:nvPr/>
          </p:nvSpPr>
          <p:spPr>
            <a:xfrm>
              <a:off x="9569431" y="2049406"/>
              <a:ext cx="1224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作业调度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2EA5E43F-A82E-4705-9C25-B6A75C5187F4}"/>
                </a:ext>
              </a:extLst>
            </p:cNvPr>
            <p:cNvSpPr txBox="1"/>
            <p:nvPr/>
          </p:nvSpPr>
          <p:spPr>
            <a:xfrm>
              <a:off x="10049526" y="3561773"/>
              <a:ext cx="10190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进程调度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6E5880C-C2A8-491B-BCF1-2F94C8263779}"/>
                </a:ext>
              </a:extLst>
            </p:cNvPr>
            <p:cNvSpPr txBox="1"/>
            <p:nvPr/>
          </p:nvSpPr>
          <p:spPr>
            <a:xfrm>
              <a:off x="6409484" y="2053827"/>
              <a:ext cx="6614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New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4B5F10DF-C91E-4EE4-8B23-C7CC2D3BEBCC}"/>
                </a:ext>
              </a:extLst>
            </p:cNvPr>
            <p:cNvSpPr txBox="1"/>
            <p:nvPr/>
          </p:nvSpPr>
          <p:spPr>
            <a:xfrm>
              <a:off x="8788694" y="2099551"/>
              <a:ext cx="8186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Ready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E75BC74-A066-4F88-97FC-9D8F98CCFCCF}"/>
                </a:ext>
              </a:extLst>
            </p:cNvPr>
            <p:cNvSpPr txBox="1"/>
            <p:nvPr/>
          </p:nvSpPr>
          <p:spPr>
            <a:xfrm>
              <a:off x="7021399" y="3803521"/>
              <a:ext cx="16448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Suspend/Active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D27B621-A217-4744-BECD-741DB1CD6C61}"/>
                </a:ext>
              </a:extLst>
            </p:cNvPr>
            <p:cNvSpPr txBox="1"/>
            <p:nvPr/>
          </p:nvSpPr>
          <p:spPr>
            <a:xfrm>
              <a:off x="8580369" y="2622748"/>
              <a:ext cx="11341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Running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34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处理机调度：调度时机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进程运行完毕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进程时间片用完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进程要求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I/O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执行某种原语操作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高优先级进程申请运行（剥夺式调度）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1FC11A5C-5D09-4090-9901-B0DC3A8DE05C}"/>
              </a:ext>
            </a:extLst>
          </p:cNvPr>
          <p:cNvGrpSpPr/>
          <p:nvPr/>
        </p:nvGrpSpPr>
        <p:grpSpPr>
          <a:xfrm>
            <a:off x="5762684" y="1105143"/>
            <a:ext cx="5305882" cy="3506422"/>
            <a:chOff x="5762684" y="1105143"/>
            <a:chExt cx="5305882" cy="3506422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037D288-DB58-4044-A7E9-004313EDEEC9}"/>
                </a:ext>
              </a:extLst>
            </p:cNvPr>
            <p:cNvGrpSpPr/>
            <p:nvPr/>
          </p:nvGrpSpPr>
          <p:grpSpPr>
            <a:xfrm>
              <a:off x="7031116" y="1105143"/>
              <a:ext cx="2317072" cy="963102"/>
              <a:chOff x="7430611" y="2015790"/>
              <a:chExt cx="2317072" cy="963102"/>
            </a:xfrm>
          </p:grpSpPr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04232A35-8AA6-45BB-BEDE-9D2DD40DAEB5}"/>
                  </a:ext>
                </a:extLst>
              </p:cNvPr>
              <p:cNvSpPr txBox="1"/>
              <p:nvPr/>
            </p:nvSpPr>
            <p:spPr>
              <a:xfrm>
                <a:off x="7718261" y="2015790"/>
                <a:ext cx="17417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后备作业队列</a:t>
                </a: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27932441-400C-41B1-B925-8C771CDEEC8B}"/>
                  </a:ext>
                </a:extLst>
              </p:cNvPr>
              <p:cNvSpPr/>
              <p:nvPr/>
            </p:nvSpPr>
            <p:spPr>
              <a:xfrm>
                <a:off x="7430611" y="2378819"/>
                <a:ext cx="2317072" cy="59318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7C93089-3713-4F0F-99CC-C0B202521A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31387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20AB81F1-E426-4E89-B278-E26DD0908F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85169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C85AEFAB-E429-475E-B23D-696B0BB20F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38951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2B26D045-01AA-4817-89E4-86A9206BE325}"/>
                  </a:ext>
                </a:extLst>
              </p:cNvPr>
              <p:cNvCxnSpPr>
                <a:cxnSpLocks/>
                <a:stCxn id="112" idx="6"/>
                <a:endCxn id="113" idx="2"/>
              </p:cNvCxnSpPr>
              <p:nvPr/>
            </p:nvCxnSpPr>
            <p:spPr>
              <a:xfrm>
                <a:off x="8067542" y="2682301"/>
                <a:ext cx="3176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>
                <a:extLst>
                  <a:ext uri="{FF2B5EF4-FFF2-40B4-BE49-F238E27FC236}">
                    <a16:creationId xmlns:a16="http://schemas.microsoft.com/office/drawing/2014/main" id="{B14720C8-089C-433D-BA20-38FCB6ABCE30}"/>
                  </a:ext>
                </a:extLst>
              </p:cNvPr>
              <p:cNvCxnSpPr>
                <a:cxnSpLocks/>
                <a:stCxn id="113" idx="6"/>
                <a:endCxn id="114" idx="2"/>
              </p:cNvCxnSpPr>
              <p:nvPr/>
            </p:nvCxnSpPr>
            <p:spPr>
              <a:xfrm>
                <a:off x="8821324" y="2682301"/>
                <a:ext cx="3176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F01AE293-8B17-4384-9F6F-3210CD60FE06}"/>
                </a:ext>
              </a:extLst>
            </p:cNvPr>
            <p:cNvGrpSpPr/>
            <p:nvPr/>
          </p:nvGrpSpPr>
          <p:grpSpPr>
            <a:xfrm>
              <a:off x="5762684" y="2538815"/>
              <a:ext cx="1268432" cy="1679428"/>
              <a:chOff x="5569926" y="1842587"/>
              <a:chExt cx="1268432" cy="1679428"/>
            </a:xfrm>
          </p:grpSpPr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309B3A18-3F9E-4E9F-BFE8-226D0E769242}"/>
                  </a:ext>
                </a:extLst>
              </p:cNvPr>
              <p:cNvSpPr/>
              <p:nvPr/>
            </p:nvSpPr>
            <p:spPr>
              <a:xfrm>
                <a:off x="5569926" y="1842587"/>
                <a:ext cx="1268432" cy="16794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外存</a:t>
                </a:r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A8AFFC33-E40D-4DA5-B2EE-6F345097D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96558" y="2722249"/>
                <a:ext cx="1166909" cy="706751"/>
              </a:xfrm>
              <a:prstGeom prst="ellipse">
                <a:avLst/>
              </a:prstGeom>
              <a:ln w="19050">
                <a:solidFill>
                  <a:srgbClr val="396E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对换区</a:t>
                </a:r>
              </a:p>
            </p:txBody>
          </p:sp>
        </p:grpSp>
        <p:cxnSp>
          <p:nvCxnSpPr>
            <p:cNvPr id="88" name="连接符: 肘形 87">
              <a:extLst>
                <a:ext uri="{FF2B5EF4-FFF2-40B4-BE49-F238E27FC236}">
                  <a16:creationId xmlns:a16="http://schemas.microsoft.com/office/drawing/2014/main" id="{DB1BED0B-820E-43D8-BA7F-6721DFADDA0A}"/>
                </a:ext>
              </a:extLst>
            </p:cNvPr>
            <p:cNvCxnSpPr>
              <a:stCxn id="108" idx="0"/>
              <a:endCxn id="112" idx="2"/>
            </p:cNvCxnSpPr>
            <p:nvPr/>
          </p:nvCxnSpPr>
          <p:spPr>
            <a:xfrm rot="5400000" flipH="1" flipV="1">
              <a:off x="6430816" y="1737739"/>
              <a:ext cx="767161" cy="83499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连接符: 肘形 88">
              <a:extLst>
                <a:ext uri="{FF2B5EF4-FFF2-40B4-BE49-F238E27FC236}">
                  <a16:creationId xmlns:a16="http://schemas.microsoft.com/office/drawing/2014/main" id="{A610CC42-4062-483B-8DEA-22B2E7A65190}"/>
                </a:ext>
              </a:extLst>
            </p:cNvPr>
            <p:cNvCxnSpPr>
              <a:cxnSpLocks/>
              <a:stCxn id="114" idx="6"/>
              <a:endCxn id="102" idx="0"/>
            </p:cNvCxnSpPr>
            <p:nvPr/>
          </p:nvCxnSpPr>
          <p:spPr>
            <a:xfrm>
              <a:off x="9175611" y="1771654"/>
              <a:ext cx="474450" cy="1160484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03A6F412-6417-491C-A207-5CEFD5450CA7}"/>
                </a:ext>
              </a:extLst>
            </p:cNvPr>
            <p:cNvCxnSpPr>
              <a:cxnSpLocks/>
              <a:stCxn id="109" idx="6"/>
              <a:endCxn id="102" idx="2"/>
            </p:cNvCxnSpPr>
            <p:nvPr/>
          </p:nvCxnSpPr>
          <p:spPr>
            <a:xfrm flipV="1">
              <a:off x="6956225" y="3771852"/>
              <a:ext cx="1794515" cy="1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AA3C4F5-00BC-4966-A891-0F039378C7B8}"/>
                </a:ext>
              </a:extLst>
            </p:cNvPr>
            <p:cNvSpPr txBox="1"/>
            <p:nvPr/>
          </p:nvSpPr>
          <p:spPr>
            <a:xfrm>
              <a:off x="7208477" y="3380594"/>
              <a:ext cx="1224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内存调度</a:t>
              </a:r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09B4AE37-E4F9-4844-86A6-621773796636}"/>
                </a:ext>
              </a:extLst>
            </p:cNvPr>
            <p:cNvGrpSpPr/>
            <p:nvPr/>
          </p:nvGrpSpPr>
          <p:grpSpPr>
            <a:xfrm>
              <a:off x="8750740" y="2932138"/>
              <a:ext cx="1798642" cy="1679427"/>
              <a:chOff x="9239012" y="3376021"/>
              <a:chExt cx="1798642" cy="1679427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DBE86E4E-28D5-44BC-8D31-C841DFC4E9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39012" y="3376021"/>
                <a:ext cx="1798642" cy="167942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6D7A074-B751-4BFE-8F8A-7527A797642E}"/>
                  </a:ext>
                </a:extLst>
              </p:cNvPr>
              <p:cNvSpPr txBox="1"/>
              <p:nvPr/>
            </p:nvSpPr>
            <p:spPr>
              <a:xfrm>
                <a:off x="9571272" y="3482438"/>
                <a:ext cx="11341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内存</a:t>
                </a:r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7FA2837-624F-47EB-B992-756B5CB7BA25}"/>
                  </a:ext>
                </a:extLst>
              </p:cNvPr>
              <p:cNvGrpSpPr/>
              <p:nvPr/>
            </p:nvGrpSpPr>
            <p:grpSpPr>
              <a:xfrm>
                <a:off x="9590358" y="4344295"/>
                <a:ext cx="1095951" cy="515796"/>
                <a:chOff x="9620488" y="4344295"/>
                <a:chExt cx="1095951" cy="515796"/>
              </a:xfrm>
            </p:grpSpPr>
            <p:sp>
              <p:nvSpPr>
                <p:cNvPr id="105" name="矩形: 圆角 104">
                  <a:extLst>
                    <a:ext uri="{FF2B5EF4-FFF2-40B4-BE49-F238E27FC236}">
                      <a16:creationId xmlns:a16="http://schemas.microsoft.com/office/drawing/2014/main" id="{0CB8DD76-0604-4867-9745-64CF366BC76D}"/>
                    </a:ext>
                  </a:extLst>
                </p:cNvPr>
                <p:cNvSpPr/>
                <p:nvPr/>
              </p:nvSpPr>
              <p:spPr>
                <a:xfrm>
                  <a:off x="9620488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A541AFB5-4D82-4BF0-A530-3D29DE072018}"/>
                    </a:ext>
                  </a:extLst>
                </p:cNvPr>
                <p:cNvSpPr/>
                <p:nvPr/>
              </p:nvSpPr>
              <p:spPr>
                <a:xfrm>
                  <a:off x="10019952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A67DBD87-2D85-410D-8EB6-2EB2E1099BF1}"/>
                    </a:ext>
                  </a:extLst>
                </p:cNvPr>
                <p:cNvSpPr/>
                <p:nvPr/>
              </p:nvSpPr>
              <p:spPr>
                <a:xfrm>
                  <a:off x="10419417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</p:grpSp>
        </p:grp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B975A029-617B-46BE-AEF8-1D353E5984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96077" y="3546426"/>
              <a:ext cx="338637" cy="3693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BB5D6F21-BC23-40D7-B2D7-80DCEE656D2F}"/>
                </a:ext>
              </a:extLst>
            </p:cNvPr>
            <p:cNvCxnSpPr>
              <a:cxnSpLocks/>
              <a:stCxn id="103" idx="2"/>
              <a:endCxn id="106" idx="0"/>
            </p:cNvCxnSpPr>
            <p:nvPr/>
          </p:nvCxnSpPr>
          <p:spPr>
            <a:xfrm rot="5400000">
              <a:off x="9480744" y="3731093"/>
              <a:ext cx="338637" cy="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连接符: 肘形 94">
              <a:extLst>
                <a:ext uri="{FF2B5EF4-FFF2-40B4-BE49-F238E27FC236}">
                  <a16:creationId xmlns:a16="http://schemas.microsoft.com/office/drawing/2014/main" id="{E90D724E-F42D-434D-B537-BF9107CF3B07}"/>
                </a:ext>
              </a:extLst>
            </p:cNvPr>
            <p:cNvCxnSpPr>
              <a:cxnSpLocks/>
              <a:stCxn id="103" idx="2"/>
              <a:endCxn id="107" idx="0"/>
            </p:cNvCxnSpPr>
            <p:nvPr/>
          </p:nvCxnSpPr>
          <p:spPr>
            <a:xfrm rot="16200000" flipH="1">
              <a:off x="9680476" y="3531361"/>
              <a:ext cx="338637" cy="39946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FCE25CF-B919-4946-A6EE-A7A1EC949836}"/>
                </a:ext>
              </a:extLst>
            </p:cNvPr>
            <p:cNvSpPr txBox="1"/>
            <p:nvPr/>
          </p:nvSpPr>
          <p:spPr>
            <a:xfrm>
              <a:off x="9569431" y="2049406"/>
              <a:ext cx="1224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作业调度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2EA5E43F-A82E-4705-9C25-B6A75C5187F4}"/>
                </a:ext>
              </a:extLst>
            </p:cNvPr>
            <p:cNvSpPr txBox="1"/>
            <p:nvPr/>
          </p:nvSpPr>
          <p:spPr>
            <a:xfrm>
              <a:off x="10049526" y="3561773"/>
              <a:ext cx="10190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进程调度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6E5880C-C2A8-491B-BCF1-2F94C8263779}"/>
                </a:ext>
              </a:extLst>
            </p:cNvPr>
            <p:cNvSpPr txBox="1"/>
            <p:nvPr/>
          </p:nvSpPr>
          <p:spPr>
            <a:xfrm>
              <a:off x="6409484" y="2053827"/>
              <a:ext cx="6614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New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4B5F10DF-C91E-4EE4-8B23-C7CC2D3BEBCC}"/>
                </a:ext>
              </a:extLst>
            </p:cNvPr>
            <p:cNvSpPr txBox="1"/>
            <p:nvPr/>
          </p:nvSpPr>
          <p:spPr>
            <a:xfrm>
              <a:off x="8788694" y="2099551"/>
              <a:ext cx="8186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Ready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E75BC74-A066-4F88-97FC-9D8F98CCFCCF}"/>
                </a:ext>
              </a:extLst>
            </p:cNvPr>
            <p:cNvSpPr txBox="1"/>
            <p:nvPr/>
          </p:nvSpPr>
          <p:spPr>
            <a:xfrm>
              <a:off x="7021399" y="3803521"/>
              <a:ext cx="16448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Suspend/Active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D27B621-A217-4744-BECD-741DB1CD6C61}"/>
                </a:ext>
              </a:extLst>
            </p:cNvPr>
            <p:cNvSpPr txBox="1"/>
            <p:nvPr/>
          </p:nvSpPr>
          <p:spPr>
            <a:xfrm>
              <a:off x="8580369" y="2622748"/>
              <a:ext cx="11341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Running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90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处理机调度：调度过程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保存镜像：记录进程现场信息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调度算法：确定分配处理机的原则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进程切换：分配处理机给其它进程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处理机回收：从进程收回处理机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1FC11A5C-5D09-4090-9901-B0DC3A8DE05C}"/>
              </a:ext>
            </a:extLst>
          </p:cNvPr>
          <p:cNvGrpSpPr/>
          <p:nvPr/>
        </p:nvGrpSpPr>
        <p:grpSpPr>
          <a:xfrm>
            <a:off x="5762684" y="1105143"/>
            <a:ext cx="5305882" cy="3506422"/>
            <a:chOff x="5762684" y="1105143"/>
            <a:chExt cx="5305882" cy="3506422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037D288-DB58-4044-A7E9-004313EDEEC9}"/>
                </a:ext>
              </a:extLst>
            </p:cNvPr>
            <p:cNvGrpSpPr/>
            <p:nvPr/>
          </p:nvGrpSpPr>
          <p:grpSpPr>
            <a:xfrm>
              <a:off x="7031116" y="1105143"/>
              <a:ext cx="2317072" cy="963102"/>
              <a:chOff x="7430611" y="2015790"/>
              <a:chExt cx="2317072" cy="963102"/>
            </a:xfrm>
          </p:grpSpPr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04232A35-8AA6-45BB-BEDE-9D2DD40DAEB5}"/>
                  </a:ext>
                </a:extLst>
              </p:cNvPr>
              <p:cNvSpPr txBox="1"/>
              <p:nvPr/>
            </p:nvSpPr>
            <p:spPr>
              <a:xfrm>
                <a:off x="7718261" y="2015790"/>
                <a:ext cx="17417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后备作业队列</a:t>
                </a: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27932441-400C-41B1-B925-8C771CDEEC8B}"/>
                  </a:ext>
                </a:extLst>
              </p:cNvPr>
              <p:cNvSpPr/>
              <p:nvPr/>
            </p:nvSpPr>
            <p:spPr>
              <a:xfrm>
                <a:off x="7430611" y="2378819"/>
                <a:ext cx="2317072" cy="59318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97C93089-3713-4F0F-99CC-C0B202521A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31387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20AB81F1-E426-4E89-B278-E26DD0908F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85169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C85AEFAB-E429-475E-B23D-696B0BB20F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38951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2B26D045-01AA-4817-89E4-86A9206BE325}"/>
                  </a:ext>
                </a:extLst>
              </p:cNvPr>
              <p:cNvCxnSpPr>
                <a:cxnSpLocks/>
                <a:stCxn id="112" idx="6"/>
                <a:endCxn id="113" idx="2"/>
              </p:cNvCxnSpPr>
              <p:nvPr/>
            </p:nvCxnSpPr>
            <p:spPr>
              <a:xfrm>
                <a:off x="8067542" y="2682301"/>
                <a:ext cx="3176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>
                <a:extLst>
                  <a:ext uri="{FF2B5EF4-FFF2-40B4-BE49-F238E27FC236}">
                    <a16:creationId xmlns:a16="http://schemas.microsoft.com/office/drawing/2014/main" id="{B14720C8-089C-433D-BA20-38FCB6ABCE30}"/>
                  </a:ext>
                </a:extLst>
              </p:cNvPr>
              <p:cNvCxnSpPr>
                <a:cxnSpLocks/>
                <a:stCxn id="113" idx="6"/>
                <a:endCxn id="114" idx="2"/>
              </p:cNvCxnSpPr>
              <p:nvPr/>
            </p:nvCxnSpPr>
            <p:spPr>
              <a:xfrm>
                <a:off x="8821324" y="2682301"/>
                <a:ext cx="3176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F01AE293-8B17-4384-9F6F-3210CD60FE06}"/>
                </a:ext>
              </a:extLst>
            </p:cNvPr>
            <p:cNvGrpSpPr/>
            <p:nvPr/>
          </p:nvGrpSpPr>
          <p:grpSpPr>
            <a:xfrm>
              <a:off x="5762684" y="2538815"/>
              <a:ext cx="1268432" cy="1679428"/>
              <a:chOff x="5569926" y="1842587"/>
              <a:chExt cx="1268432" cy="1679428"/>
            </a:xfrm>
          </p:grpSpPr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309B3A18-3F9E-4E9F-BFE8-226D0E769242}"/>
                  </a:ext>
                </a:extLst>
              </p:cNvPr>
              <p:cNvSpPr/>
              <p:nvPr/>
            </p:nvSpPr>
            <p:spPr>
              <a:xfrm>
                <a:off x="5569926" y="1842587"/>
                <a:ext cx="1268432" cy="16794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外存</a:t>
                </a:r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A8AFFC33-E40D-4DA5-B2EE-6F345097D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96558" y="2722249"/>
                <a:ext cx="1166909" cy="706751"/>
              </a:xfrm>
              <a:prstGeom prst="ellipse">
                <a:avLst/>
              </a:prstGeom>
              <a:ln w="19050">
                <a:solidFill>
                  <a:srgbClr val="396E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对换区</a:t>
                </a:r>
              </a:p>
            </p:txBody>
          </p:sp>
        </p:grpSp>
        <p:cxnSp>
          <p:nvCxnSpPr>
            <p:cNvPr id="88" name="连接符: 肘形 87">
              <a:extLst>
                <a:ext uri="{FF2B5EF4-FFF2-40B4-BE49-F238E27FC236}">
                  <a16:creationId xmlns:a16="http://schemas.microsoft.com/office/drawing/2014/main" id="{DB1BED0B-820E-43D8-BA7F-6721DFADDA0A}"/>
                </a:ext>
              </a:extLst>
            </p:cNvPr>
            <p:cNvCxnSpPr>
              <a:stCxn id="108" idx="0"/>
              <a:endCxn id="112" idx="2"/>
            </p:cNvCxnSpPr>
            <p:nvPr/>
          </p:nvCxnSpPr>
          <p:spPr>
            <a:xfrm rot="5400000" flipH="1" flipV="1">
              <a:off x="6430816" y="1737739"/>
              <a:ext cx="767161" cy="83499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连接符: 肘形 88">
              <a:extLst>
                <a:ext uri="{FF2B5EF4-FFF2-40B4-BE49-F238E27FC236}">
                  <a16:creationId xmlns:a16="http://schemas.microsoft.com/office/drawing/2014/main" id="{A610CC42-4062-483B-8DEA-22B2E7A65190}"/>
                </a:ext>
              </a:extLst>
            </p:cNvPr>
            <p:cNvCxnSpPr>
              <a:cxnSpLocks/>
              <a:stCxn id="114" idx="6"/>
              <a:endCxn id="102" idx="0"/>
            </p:cNvCxnSpPr>
            <p:nvPr/>
          </p:nvCxnSpPr>
          <p:spPr>
            <a:xfrm>
              <a:off x="9175611" y="1771654"/>
              <a:ext cx="474450" cy="1160484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03A6F412-6417-491C-A207-5CEFD5450CA7}"/>
                </a:ext>
              </a:extLst>
            </p:cNvPr>
            <p:cNvCxnSpPr>
              <a:cxnSpLocks/>
              <a:stCxn id="109" idx="6"/>
              <a:endCxn id="102" idx="2"/>
            </p:cNvCxnSpPr>
            <p:nvPr/>
          </p:nvCxnSpPr>
          <p:spPr>
            <a:xfrm flipV="1">
              <a:off x="6956225" y="3771852"/>
              <a:ext cx="1794515" cy="1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AA3C4F5-00BC-4966-A891-0F039378C7B8}"/>
                </a:ext>
              </a:extLst>
            </p:cNvPr>
            <p:cNvSpPr txBox="1"/>
            <p:nvPr/>
          </p:nvSpPr>
          <p:spPr>
            <a:xfrm>
              <a:off x="7208477" y="3380594"/>
              <a:ext cx="1224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内存调度</a:t>
              </a:r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09B4AE37-E4F9-4844-86A6-621773796636}"/>
                </a:ext>
              </a:extLst>
            </p:cNvPr>
            <p:cNvGrpSpPr/>
            <p:nvPr/>
          </p:nvGrpSpPr>
          <p:grpSpPr>
            <a:xfrm>
              <a:off x="8750740" y="2932138"/>
              <a:ext cx="1798642" cy="1679427"/>
              <a:chOff x="9239012" y="3376021"/>
              <a:chExt cx="1798642" cy="1679427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DBE86E4E-28D5-44BC-8D31-C841DFC4E9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39012" y="3376021"/>
                <a:ext cx="1798642" cy="167942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6D7A074-B751-4BFE-8F8A-7527A797642E}"/>
                  </a:ext>
                </a:extLst>
              </p:cNvPr>
              <p:cNvSpPr txBox="1"/>
              <p:nvPr/>
            </p:nvSpPr>
            <p:spPr>
              <a:xfrm>
                <a:off x="9571272" y="3482438"/>
                <a:ext cx="11341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内存</a:t>
                </a:r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7FA2837-624F-47EB-B992-756B5CB7BA25}"/>
                  </a:ext>
                </a:extLst>
              </p:cNvPr>
              <p:cNvGrpSpPr/>
              <p:nvPr/>
            </p:nvGrpSpPr>
            <p:grpSpPr>
              <a:xfrm>
                <a:off x="9590358" y="4344295"/>
                <a:ext cx="1095951" cy="515796"/>
                <a:chOff x="9620488" y="4344295"/>
                <a:chExt cx="1095951" cy="515796"/>
              </a:xfrm>
            </p:grpSpPr>
            <p:sp>
              <p:nvSpPr>
                <p:cNvPr id="105" name="矩形: 圆角 104">
                  <a:extLst>
                    <a:ext uri="{FF2B5EF4-FFF2-40B4-BE49-F238E27FC236}">
                      <a16:creationId xmlns:a16="http://schemas.microsoft.com/office/drawing/2014/main" id="{0CB8DD76-0604-4867-9745-64CF366BC76D}"/>
                    </a:ext>
                  </a:extLst>
                </p:cNvPr>
                <p:cNvSpPr/>
                <p:nvPr/>
              </p:nvSpPr>
              <p:spPr>
                <a:xfrm>
                  <a:off x="9620488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A541AFB5-4D82-4BF0-A530-3D29DE072018}"/>
                    </a:ext>
                  </a:extLst>
                </p:cNvPr>
                <p:cNvSpPr/>
                <p:nvPr/>
              </p:nvSpPr>
              <p:spPr>
                <a:xfrm>
                  <a:off x="10019952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A67DBD87-2D85-410D-8EB6-2EB2E1099BF1}"/>
                    </a:ext>
                  </a:extLst>
                </p:cNvPr>
                <p:cNvSpPr/>
                <p:nvPr/>
              </p:nvSpPr>
              <p:spPr>
                <a:xfrm>
                  <a:off x="10419417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</p:grpSp>
        </p:grp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B975A029-617B-46BE-AEF8-1D353E5984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96077" y="3546426"/>
              <a:ext cx="338637" cy="3693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BB5D6F21-BC23-40D7-B2D7-80DCEE656D2F}"/>
                </a:ext>
              </a:extLst>
            </p:cNvPr>
            <p:cNvCxnSpPr>
              <a:cxnSpLocks/>
              <a:stCxn id="103" idx="2"/>
              <a:endCxn id="106" idx="0"/>
            </p:cNvCxnSpPr>
            <p:nvPr/>
          </p:nvCxnSpPr>
          <p:spPr>
            <a:xfrm rot="5400000">
              <a:off x="9480744" y="3731093"/>
              <a:ext cx="338637" cy="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连接符: 肘形 94">
              <a:extLst>
                <a:ext uri="{FF2B5EF4-FFF2-40B4-BE49-F238E27FC236}">
                  <a16:creationId xmlns:a16="http://schemas.microsoft.com/office/drawing/2014/main" id="{E90D724E-F42D-434D-B537-BF9107CF3B07}"/>
                </a:ext>
              </a:extLst>
            </p:cNvPr>
            <p:cNvCxnSpPr>
              <a:cxnSpLocks/>
              <a:stCxn id="103" idx="2"/>
              <a:endCxn id="107" idx="0"/>
            </p:cNvCxnSpPr>
            <p:nvPr/>
          </p:nvCxnSpPr>
          <p:spPr>
            <a:xfrm rot="16200000" flipH="1">
              <a:off x="9680476" y="3531361"/>
              <a:ext cx="338637" cy="39946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FCE25CF-B919-4946-A6EE-A7A1EC949836}"/>
                </a:ext>
              </a:extLst>
            </p:cNvPr>
            <p:cNvSpPr txBox="1"/>
            <p:nvPr/>
          </p:nvSpPr>
          <p:spPr>
            <a:xfrm>
              <a:off x="9569431" y="2049406"/>
              <a:ext cx="1224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作业调度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2EA5E43F-A82E-4705-9C25-B6A75C5187F4}"/>
                </a:ext>
              </a:extLst>
            </p:cNvPr>
            <p:cNvSpPr txBox="1"/>
            <p:nvPr/>
          </p:nvSpPr>
          <p:spPr>
            <a:xfrm>
              <a:off x="10049526" y="3561773"/>
              <a:ext cx="10190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进程调度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6E5880C-C2A8-491B-BCF1-2F94C8263779}"/>
                </a:ext>
              </a:extLst>
            </p:cNvPr>
            <p:cNvSpPr txBox="1"/>
            <p:nvPr/>
          </p:nvSpPr>
          <p:spPr>
            <a:xfrm>
              <a:off x="6409484" y="2053827"/>
              <a:ext cx="6614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New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4B5F10DF-C91E-4EE4-8B23-C7CC2D3BEBCC}"/>
                </a:ext>
              </a:extLst>
            </p:cNvPr>
            <p:cNvSpPr txBox="1"/>
            <p:nvPr/>
          </p:nvSpPr>
          <p:spPr>
            <a:xfrm>
              <a:off x="8788694" y="2099551"/>
              <a:ext cx="8186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Ready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E75BC74-A066-4F88-97FC-9D8F98CCFCCF}"/>
                </a:ext>
              </a:extLst>
            </p:cNvPr>
            <p:cNvSpPr txBox="1"/>
            <p:nvPr/>
          </p:nvSpPr>
          <p:spPr>
            <a:xfrm>
              <a:off x="7021399" y="3803521"/>
              <a:ext cx="16448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Suspend/Active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D27B621-A217-4744-BECD-741DB1CD6C61}"/>
                </a:ext>
              </a:extLst>
            </p:cNvPr>
            <p:cNvSpPr txBox="1"/>
            <p:nvPr/>
          </p:nvSpPr>
          <p:spPr>
            <a:xfrm>
              <a:off x="8580369" y="2622748"/>
              <a:ext cx="11341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Running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67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进程调度：调度算法指标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利用率</a:t>
            </a:r>
            <a:r>
              <a:rPr lang="zh-CN" altLang="en-US" sz="20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↑</a:t>
            </a:r>
            <a:r>
              <a:rPr lang="zh-CN" altLang="en-US" sz="16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忙碌时间</a:t>
            </a:r>
            <a:r>
              <a:rPr lang="en-US" altLang="zh-CN" sz="16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6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总时间</a:t>
            </a:r>
            <a:endParaRPr lang="en-US" altLang="zh-CN" sz="1600" b="1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系统吞吐量</a:t>
            </a:r>
            <a:r>
              <a:rPr lang="zh-CN" altLang="en-US" sz="20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↑</a:t>
            </a:r>
            <a:r>
              <a:rPr lang="zh-CN" altLang="en-US" sz="16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完成作业数</a:t>
            </a:r>
            <a:r>
              <a:rPr lang="en-US" altLang="zh-CN" sz="16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600" b="1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总时间</a:t>
            </a:r>
            <a:endParaRPr lang="en-US" altLang="zh-CN" sz="1600" b="1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周转时间</a:t>
            </a:r>
            <a:r>
              <a:rPr lang="zh-CN" altLang="en-US" sz="20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↓</a:t>
            </a:r>
            <a:r>
              <a:rPr lang="zh-CN" altLang="en-US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作业完成时间</a:t>
            </a:r>
            <a:r>
              <a:rPr lang="en-US" altLang="zh-CN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提交时间</a:t>
            </a:r>
            <a:endParaRPr lang="en-US" altLang="zh-CN" sz="1600" b="1" dirty="0">
              <a:solidFill>
                <a:schemeClr val="accent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带权周转时间：周转时间</a:t>
            </a:r>
            <a:r>
              <a:rPr lang="en-US" altLang="zh-CN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实际运行时间</a:t>
            </a:r>
            <a:endParaRPr lang="en-US" altLang="zh-CN" sz="1600" b="1" dirty="0">
              <a:solidFill>
                <a:schemeClr val="accent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等待时间</a:t>
            </a:r>
            <a:r>
              <a:rPr lang="zh-CN" altLang="en-US" sz="20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↓</a:t>
            </a:r>
            <a:r>
              <a:rPr lang="zh-CN" altLang="en-US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作业等待处理机调度时间</a:t>
            </a:r>
            <a:endParaRPr lang="en-US" altLang="zh-CN" sz="1600" b="1" dirty="0">
              <a:solidFill>
                <a:schemeClr val="accent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关注平均值</a:t>
            </a:r>
            <a:endParaRPr lang="en-US" altLang="zh-CN" sz="1600" b="1" dirty="0">
              <a:solidFill>
                <a:schemeClr val="accent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响应时间</a:t>
            </a:r>
            <a:r>
              <a:rPr lang="zh-CN" altLang="en-US" sz="20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↓</a:t>
            </a:r>
            <a:r>
              <a:rPr lang="zh-CN" altLang="en-US" sz="1600" b="1" dirty="0">
                <a:solidFill>
                  <a:schemeClr val="accent3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提交请求到首次响应间隔</a:t>
            </a:r>
            <a:endParaRPr lang="en-US" altLang="zh-CN" sz="1600" b="1" dirty="0">
              <a:solidFill>
                <a:schemeClr val="accent3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4555BAF-5377-4666-A77B-14177EF55879}"/>
              </a:ext>
            </a:extLst>
          </p:cNvPr>
          <p:cNvGrpSpPr/>
          <p:nvPr/>
        </p:nvGrpSpPr>
        <p:grpSpPr>
          <a:xfrm>
            <a:off x="5762684" y="1105143"/>
            <a:ext cx="5305882" cy="3506422"/>
            <a:chOff x="5762684" y="1105143"/>
            <a:chExt cx="5305882" cy="3506422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86CA0C5-0726-404D-AD39-8222A8B0C39C}"/>
                </a:ext>
              </a:extLst>
            </p:cNvPr>
            <p:cNvGrpSpPr/>
            <p:nvPr/>
          </p:nvGrpSpPr>
          <p:grpSpPr>
            <a:xfrm>
              <a:off x="7031116" y="1105143"/>
              <a:ext cx="2317072" cy="963102"/>
              <a:chOff x="7430611" y="2015790"/>
              <a:chExt cx="2317072" cy="963102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2559878-AF31-4884-BB45-F3F9096BA820}"/>
                  </a:ext>
                </a:extLst>
              </p:cNvPr>
              <p:cNvSpPr txBox="1"/>
              <p:nvPr/>
            </p:nvSpPr>
            <p:spPr>
              <a:xfrm>
                <a:off x="7718261" y="2015790"/>
                <a:ext cx="17417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后备作业队列</a:t>
                </a: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5D8E829-21A3-4CCC-9B82-E3CB8362D086}"/>
                  </a:ext>
                </a:extLst>
              </p:cNvPr>
              <p:cNvSpPr/>
              <p:nvPr/>
            </p:nvSpPr>
            <p:spPr>
              <a:xfrm>
                <a:off x="7430611" y="2378819"/>
                <a:ext cx="2317072" cy="59318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CD464214-F7FC-4F0F-B935-D5BA38EF82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31387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E0E4A936-A7D3-4D0A-8DD9-FDF9C5A38A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85169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985685D9-A094-4BAE-9683-7A6FC46CD3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38951" y="2385709"/>
                <a:ext cx="436155" cy="59318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作业</a:t>
                </a:r>
              </a:p>
            </p:txBody>
          </p: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99CFAC76-CDFE-4CEF-BC20-7028BE47D9A3}"/>
                  </a:ext>
                </a:extLst>
              </p:cNvPr>
              <p:cNvCxnSpPr>
                <a:cxnSpLocks/>
                <a:stCxn id="60" idx="6"/>
                <a:endCxn id="61" idx="2"/>
              </p:cNvCxnSpPr>
              <p:nvPr/>
            </p:nvCxnSpPr>
            <p:spPr>
              <a:xfrm>
                <a:off x="8067542" y="2682301"/>
                <a:ext cx="3176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5F7A50DC-4B73-49B7-8A13-71778A9D517F}"/>
                  </a:ext>
                </a:extLst>
              </p:cNvPr>
              <p:cNvCxnSpPr>
                <a:cxnSpLocks/>
                <a:stCxn id="61" idx="6"/>
                <a:endCxn id="62" idx="2"/>
              </p:cNvCxnSpPr>
              <p:nvPr/>
            </p:nvCxnSpPr>
            <p:spPr>
              <a:xfrm>
                <a:off x="8821324" y="2682301"/>
                <a:ext cx="3176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EAD4F49-4212-4F46-B90A-E1B668E8457E}"/>
                </a:ext>
              </a:extLst>
            </p:cNvPr>
            <p:cNvGrpSpPr/>
            <p:nvPr/>
          </p:nvGrpSpPr>
          <p:grpSpPr>
            <a:xfrm>
              <a:off x="5762684" y="2538815"/>
              <a:ext cx="1268432" cy="1679428"/>
              <a:chOff x="5569926" y="1842587"/>
              <a:chExt cx="1268432" cy="1679428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F06C274-C5BB-4DAD-8C8C-CD990A509DE9}"/>
                  </a:ext>
                </a:extLst>
              </p:cNvPr>
              <p:cNvSpPr/>
              <p:nvPr/>
            </p:nvSpPr>
            <p:spPr>
              <a:xfrm>
                <a:off x="5569926" y="1842587"/>
                <a:ext cx="1268432" cy="16794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外存</a:t>
                </a:r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EBB5421-1435-4A11-8276-E9418D741E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96558" y="2722249"/>
                <a:ext cx="1166909" cy="706751"/>
              </a:xfrm>
              <a:prstGeom prst="ellipse">
                <a:avLst/>
              </a:prstGeom>
              <a:ln w="19050">
                <a:solidFill>
                  <a:srgbClr val="396E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对换区</a:t>
                </a:r>
              </a:p>
            </p:txBody>
          </p:sp>
        </p:grpSp>
        <p:cxnSp>
          <p:nvCxnSpPr>
            <p:cNvPr id="36" name="连接符: 肘形 35">
              <a:extLst>
                <a:ext uri="{FF2B5EF4-FFF2-40B4-BE49-F238E27FC236}">
                  <a16:creationId xmlns:a16="http://schemas.microsoft.com/office/drawing/2014/main" id="{C337E31D-AA7B-4B63-AFD6-FF1D716F35AE}"/>
                </a:ext>
              </a:extLst>
            </p:cNvPr>
            <p:cNvCxnSpPr>
              <a:stCxn id="56" idx="0"/>
              <a:endCxn id="60" idx="2"/>
            </p:cNvCxnSpPr>
            <p:nvPr/>
          </p:nvCxnSpPr>
          <p:spPr>
            <a:xfrm rot="5400000" flipH="1" flipV="1">
              <a:off x="6430816" y="1737739"/>
              <a:ext cx="767161" cy="83499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0FC64DB3-8622-4F0E-9714-FC2C73F585F8}"/>
                </a:ext>
              </a:extLst>
            </p:cNvPr>
            <p:cNvCxnSpPr>
              <a:cxnSpLocks/>
              <a:stCxn id="62" idx="6"/>
              <a:endCxn id="50" idx="0"/>
            </p:cNvCxnSpPr>
            <p:nvPr/>
          </p:nvCxnSpPr>
          <p:spPr>
            <a:xfrm>
              <a:off x="9175611" y="1771654"/>
              <a:ext cx="474450" cy="1160484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69FC1CFF-DDD4-4F92-9E8F-76D26FF0F5A9}"/>
                </a:ext>
              </a:extLst>
            </p:cNvPr>
            <p:cNvCxnSpPr>
              <a:cxnSpLocks/>
              <a:stCxn id="57" idx="6"/>
              <a:endCxn id="50" idx="2"/>
            </p:cNvCxnSpPr>
            <p:nvPr/>
          </p:nvCxnSpPr>
          <p:spPr>
            <a:xfrm flipV="1">
              <a:off x="6956225" y="3771852"/>
              <a:ext cx="1794515" cy="1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E79BEB4-A869-4DDE-9D02-B3721665A3CF}"/>
                </a:ext>
              </a:extLst>
            </p:cNvPr>
            <p:cNvSpPr txBox="1"/>
            <p:nvPr/>
          </p:nvSpPr>
          <p:spPr>
            <a:xfrm>
              <a:off x="7208477" y="3380594"/>
              <a:ext cx="1224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内存调度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ED0FE7A-4870-47B2-B664-11070D9AE5CB}"/>
                </a:ext>
              </a:extLst>
            </p:cNvPr>
            <p:cNvGrpSpPr/>
            <p:nvPr/>
          </p:nvGrpSpPr>
          <p:grpSpPr>
            <a:xfrm>
              <a:off x="8750740" y="2932138"/>
              <a:ext cx="1798642" cy="1679427"/>
              <a:chOff x="9239012" y="3376021"/>
              <a:chExt cx="1798642" cy="1679427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EE05ED92-1C9C-4698-9998-1DC900BF22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39012" y="3376021"/>
                <a:ext cx="1798642" cy="167942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  <a:p>
                <a:pPr algn="ctr"/>
                <a:endPara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4142A82-75B4-4D9D-B0F9-559CA3319BC4}"/>
                  </a:ext>
                </a:extLst>
              </p:cNvPr>
              <p:cNvSpPr txBox="1"/>
              <p:nvPr/>
            </p:nvSpPr>
            <p:spPr>
              <a:xfrm>
                <a:off x="9571272" y="3482438"/>
                <a:ext cx="11341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内存</a:t>
                </a:r>
                <a:endParaRPr lang="en-US" altLang="zh-CN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A3E1215-6CCA-4BBD-97F5-2092BDF8AB53}"/>
                  </a:ext>
                </a:extLst>
              </p:cNvPr>
              <p:cNvGrpSpPr/>
              <p:nvPr/>
            </p:nvGrpSpPr>
            <p:grpSpPr>
              <a:xfrm>
                <a:off x="9590358" y="4344295"/>
                <a:ext cx="1095951" cy="515796"/>
                <a:chOff x="9620488" y="4344295"/>
                <a:chExt cx="1095951" cy="515796"/>
              </a:xfrm>
            </p:grpSpPr>
            <p:sp>
              <p:nvSpPr>
                <p:cNvPr id="53" name="矩形: 圆角 52">
                  <a:extLst>
                    <a:ext uri="{FF2B5EF4-FFF2-40B4-BE49-F238E27FC236}">
                      <a16:creationId xmlns:a16="http://schemas.microsoft.com/office/drawing/2014/main" id="{2B208086-C00F-42B9-9E00-EF1EA62C2989}"/>
                    </a:ext>
                  </a:extLst>
                </p:cNvPr>
                <p:cNvSpPr/>
                <p:nvPr/>
              </p:nvSpPr>
              <p:spPr>
                <a:xfrm>
                  <a:off x="9620488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  <p:sp>
              <p:nvSpPr>
                <p:cNvPr id="54" name="矩形: 圆角 53">
                  <a:extLst>
                    <a:ext uri="{FF2B5EF4-FFF2-40B4-BE49-F238E27FC236}">
                      <a16:creationId xmlns:a16="http://schemas.microsoft.com/office/drawing/2014/main" id="{80182A25-EC2C-42F7-A4C9-CFD445856CB0}"/>
                    </a:ext>
                  </a:extLst>
                </p:cNvPr>
                <p:cNvSpPr/>
                <p:nvPr/>
              </p:nvSpPr>
              <p:spPr>
                <a:xfrm>
                  <a:off x="10019952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6D26E263-1B45-4659-A09E-C210A5CFA18D}"/>
                    </a:ext>
                  </a:extLst>
                </p:cNvPr>
                <p:cNvSpPr/>
                <p:nvPr/>
              </p:nvSpPr>
              <p:spPr>
                <a:xfrm>
                  <a:off x="10419417" y="4344295"/>
                  <a:ext cx="297022" cy="515796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</a:p>
              </p:txBody>
            </p:sp>
          </p:grpSp>
        </p:grpSp>
        <p:cxnSp>
          <p:nvCxnSpPr>
            <p:cNvPr id="41" name="连接符: 肘形 40">
              <a:extLst>
                <a:ext uri="{FF2B5EF4-FFF2-40B4-BE49-F238E27FC236}">
                  <a16:creationId xmlns:a16="http://schemas.microsoft.com/office/drawing/2014/main" id="{1B6A163A-7105-4858-BE69-6ADB2E5344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96077" y="3546426"/>
              <a:ext cx="338637" cy="3693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连接符: 肘形 41">
              <a:extLst>
                <a:ext uri="{FF2B5EF4-FFF2-40B4-BE49-F238E27FC236}">
                  <a16:creationId xmlns:a16="http://schemas.microsoft.com/office/drawing/2014/main" id="{2BF1AAA2-04B0-42EB-AEE4-E8BB5E6EBD9D}"/>
                </a:ext>
              </a:extLst>
            </p:cNvPr>
            <p:cNvCxnSpPr>
              <a:cxnSpLocks/>
              <a:stCxn id="51" idx="2"/>
              <a:endCxn id="54" idx="0"/>
            </p:cNvCxnSpPr>
            <p:nvPr/>
          </p:nvCxnSpPr>
          <p:spPr>
            <a:xfrm rot="5400000">
              <a:off x="9480744" y="3731093"/>
              <a:ext cx="338637" cy="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E5E3B5B6-BA21-496E-8367-CABC62CAA4E8}"/>
                </a:ext>
              </a:extLst>
            </p:cNvPr>
            <p:cNvCxnSpPr>
              <a:cxnSpLocks/>
              <a:stCxn id="51" idx="2"/>
              <a:endCxn id="55" idx="0"/>
            </p:cNvCxnSpPr>
            <p:nvPr/>
          </p:nvCxnSpPr>
          <p:spPr>
            <a:xfrm rot="16200000" flipH="1">
              <a:off x="9680476" y="3531361"/>
              <a:ext cx="338637" cy="39946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D6DE936-5E86-4B2C-A634-A865FA75EC83}"/>
                </a:ext>
              </a:extLst>
            </p:cNvPr>
            <p:cNvSpPr txBox="1"/>
            <p:nvPr/>
          </p:nvSpPr>
          <p:spPr>
            <a:xfrm>
              <a:off x="9569431" y="2049406"/>
              <a:ext cx="12248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作业调度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E2A5E3F-4D6C-4BC7-9C74-23809949CD3B}"/>
                </a:ext>
              </a:extLst>
            </p:cNvPr>
            <p:cNvSpPr txBox="1"/>
            <p:nvPr/>
          </p:nvSpPr>
          <p:spPr>
            <a:xfrm>
              <a:off x="10049526" y="3561773"/>
              <a:ext cx="10190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进程调度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3E58C77-6CB8-44F2-A45B-F4B3CEB80AEC}"/>
                </a:ext>
              </a:extLst>
            </p:cNvPr>
            <p:cNvSpPr txBox="1"/>
            <p:nvPr/>
          </p:nvSpPr>
          <p:spPr>
            <a:xfrm>
              <a:off x="6409484" y="2053827"/>
              <a:ext cx="6614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New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F943D97-358F-4BF1-AE09-1C0EA441A69B}"/>
                </a:ext>
              </a:extLst>
            </p:cNvPr>
            <p:cNvSpPr txBox="1"/>
            <p:nvPr/>
          </p:nvSpPr>
          <p:spPr>
            <a:xfrm>
              <a:off x="8788694" y="2099551"/>
              <a:ext cx="8186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Ready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BABD843-090F-481D-9BC4-F1C32E1516A9}"/>
                </a:ext>
              </a:extLst>
            </p:cNvPr>
            <p:cNvSpPr txBox="1"/>
            <p:nvPr/>
          </p:nvSpPr>
          <p:spPr>
            <a:xfrm>
              <a:off x="7021399" y="3803521"/>
              <a:ext cx="16448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Suspend/Active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4B4C0A5-EFA5-4F7A-882B-56F1D03CD89C}"/>
                </a:ext>
              </a:extLst>
            </p:cNvPr>
            <p:cNvSpPr txBox="1"/>
            <p:nvPr/>
          </p:nvSpPr>
          <p:spPr>
            <a:xfrm>
              <a:off x="8580369" y="2622748"/>
              <a:ext cx="11341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Running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82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处理机调度：调度算法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51D723-AE6F-4C04-B81F-823B320E1514}"/>
              </a:ext>
            </a:extLst>
          </p:cNvPr>
          <p:cNvSpPr txBox="1"/>
          <p:nvPr/>
        </p:nvSpPr>
        <p:spPr>
          <a:xfrm>
            <a:off x="2633833" y="2381409"/>
            <a:ext cx="7366247" cy="2814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">
              <a:lnSpc>
                <a:spcPct val="150000"/>
              </a:lnSpc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先来先服务（</a:t>
            </a:r>
            <a:r>
              <a:rPr lang="en-US" altLang="zh-CN" sz="2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FCFS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First Come First Served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">
              <a:lnSpc>
                <a:spcPct val="150000"/>
              </a:lnSpc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短作业优先（</a:t>
            </a:r>
            <a:r>
              <a:rPr lang="en-US" altLang="zh-CN" sz="2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SJF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Shortest Job First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">
              <a:lnSpc>
                <a:spcPct val="150000"/>
              </a:lnSpc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高响应比优先调度（</a:t>
            </a:r>
            <a:r>
              <a:rPr lang="en-US" altLang="zh-CN" sz="2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HRRN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Highest Response Ratio Next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">
              <a:lnSpc>
                <a:spcPct val="150000"/>
              </a:lnSpc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优先级调度（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PSA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Priority-Scheduling Algorithm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时间片轮转调度（</a:t>
            </a:r>
            <a:r>
              <a:rPr lang="en-US" altLang="zh-CN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RR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Round-Robin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0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多级反馈队列调度（</a:t>
            </a:r>
            <a:r>
              <a:rPr lang="en-US" altLang="zh-CN" sz="2000" dirty="0" err="1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MFQ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Multileveled Feedback Queue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0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82901AC-B0B1-4095-AE99-E244FA5160F6}"/>
              </a:ext>
            </a:extLst>
          </p:cNvPr>
          <p:cNvGrpSpPr/>
          <p:nvPr/>
        </p:nvGrpSpPr>
        <p:grpSpPr>
          <a:xfrm>
            <a:off x="970690" y="2585205"/>
            <a:ext cx="1556547" cy="1555607"/>
            <a:chOff x="1237021" y="2452040"/>
            <a:chExt cx="1556547" cy="155560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8F3B723-E7C7-4F25-A9D0-EA135F320BEF}"/>
                </a:ext>
              </a:extLst>
            </p:cNvPr>
            <p:cNvSpPr txBox="1"/>
            <p:nvPr/>
          </p:nvSpPr>
          <p:spPr>
            <a:xfrm>
              <a:off x="1237021" y="2752790"/>
              <a:ext cx="115357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作业</a:t>
              </a:r>
              <a:endPara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2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调度</a:t>
              </a:r>
              <a:endParaRPr lang="zh-CN" altLang="en-US" dirty="0"/>
            </a:p>
          </p:txBody>
        </p:sp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C686424F-6441-44F4-9300-3EA95161B77B}"/>
                </a:ext>
              </a:extLst>
            </p:cNvPr>
            <p:cNvSpPr/>
            <p:nvPr/>
          </p:nvSpPr>
          <p:spPr>
            <a:xfrm>
              <a:off x="2433934" y="2452040"/>
              <a:ext cx="359634" cy="1555607"/>
            </a:xfrm>
            <a:prstGeom prst="leftBrace">
              <a:avLst>
                <a:gd name="adj1" fmla="val 47829"/>
                <a:gd name="adj2" fmla="val 50000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D7AFC23-205E-467C-8D44-AF428BA97A17}"/>
              </a:ext>
            </a:extLst>
          </p:cNvPr>
          <p:cNvGrpSpPr/>
          <p:nvPr/>
        </p:nvGrpSpPr>
        <p:grpSpPr>
          <a:xfrm>
            <a:off x="9535886" y="2450237"/>
            <a:ext cx="1563112" cy="2640900"/>
            <a:chOff x="9802217" y="2317072"/>
            <a:chExt cx="1563112" cy="264090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F455F6D-157F-4D64-97F1-47CEA4C71A49}"/>
                </a:ext>
              </a:extLst>
            </p:cNvPr>
            <p:cNvSpPr txBox="1"/>
            <p:nvPr/>
          </p:nvSpPr>
          <p:spPr>
            <a:xfrm>
              <a:off x="10266411" y="3178210"/>
              <a:ext cx="109891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</a:t>
              </a:r>
              <a:endPara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2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调度</a:t>
              </a:r>
              <a:endParaRPr lang="zh-CN" altLang="en-US" dirty="0"/>
            </a:p>
          </p:txBody>
        </p:sp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E2E758FC-37B7-4D50-9306-88665123A17F}"/>
                </a:ext>
              </a:extLst>
            </p:cNvPr>
            <p:cNvSpPr/>
            <p:nvPr/>
          </p:nvSpPr>
          <p:spPr>
            <a:xfrm rot="10800000">
              <a:off x="9802217" y="2317072"/>
              <a:ext cx="359634" cy="2640900"/>
            </a:xfrm>
            <a:prstGeom prst="leftBrace">
              <a:avLst>
                <a:gd name="adj1" fmla="val 47829"/>
                <a:gd name="adj2" fmla="val 50000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F5A97D55-4409-4309-8A61-39DC648047EA}"/>
              </a:ext>
            </a:extLst>
          </p:cNvPr>
          <p:cNvCxnSpPr/>
          <p:nvPr/>
        </p:nvCxnSpPr>
        <p:spPr>
          <a:xfrm>
            <a:off x="8053431" y="2667699"/>
            <a:ext cx="906011" cy="643676"/>
          </a:xfrm>
          <a:prstGeom prst="curvedConnector3">
            <a:avLst>
              <a:gd name="adj1" fmla="val 11759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E3B8992B-5A64-47AF-9652-D718EC46804A}"/>
              </a:ext>
            </a:extLst>
          </p:cNvPr>
          <p:cNvCxnSpPr>
            <a:cxnSpLocks/>
          </p:cNvCxnSpPr>
          <p:nvPr/>
        </p:nvCxnSpPr>
        <p:spPr>
          <a:xfrm>
            <a:off x="7312204" y="3127010"/>
            <a:ext cx="876311" cy="301990"/>
          </a:xfrm>
          <a:prstGeom prst="curvedConnector3">
            <a:avLst>
              <a:gd name="adj1" fmla="val 10456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66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进程调度：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先来先服务（</a:t>
            </a:r>
            <a:r>
              <a:rPr lang="en-US" altLang="zh-CN" sz="28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FCFS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First Come First Served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算法内容：调度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作业</a:t>
            </a:r>
            <a:r>
              <a:rPr lang="en-US" altLang="zh-CN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就绪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队列中最先入队者，等待操作完成或阻塞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算法原则：按作业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进程到达顺序服务（执行）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调度方式：非抢占式调度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适用场景：作业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优缺点：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有利于</a:t>
            </a:r>
            <a:r>
              <a:rPr lang="en-US" altLang="zh-CN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繁忙型作业，充分利用</a:t>
            </a:r>
            <a:r>
              <a:rPr lang="en-US" altLang="zh-CN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资源</a:t>
            </a:r>
            <a:endParaRPr lang="en-US" altLang="zh-CN" sz="16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不利于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I/O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繁忙型作业，操作耗时，其它饥饿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ED0CAD2-1931-48A3-A301-9C921C63C9A8}"/>
              </a:ext>
            </a:extLst>
          </p:cNvPr>
          <p:cNvGrpSpPr/>
          <p:nvPr/>
        </p:nvGrpSpPr>
        <p:grpSpPr>
          <a:xfrm>
            <a:off x="6153382" y="3361053"/>
            <a:ext cx="5445592" cy="1559474"/>
            <a:chOff x="6308374" y="3023701"/>
            <a:chExt cx="5445592" cy="155947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7F7A76B-426B-43E2-809B-24101CA1682B}"/>
                </a:ext>
              </a:extLst>
            </p:cNvPr>
            <p:cNvGrpSpPr/>
            <p:nvPr/>
          </p:nvGrpSpPr>
          <p:grpSpPr>
            <a:xfrm>
              <a:off x="7920880" y="3509123"/>
              <a:ext cx="505855" cy="351226"/>
              <a:chOff x="6367389" y="1903445"/>
              <a:chExt cx="1330366" cy="709126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DC801E4-9437-4221-A44E-A06D80FE5220}"/>
                  </a:ext>
                </a:extLst>
              </p:cNvPr>
              <p:cNvSpPr/>
              <p:nvPr/>
            </p:nvSpPr>
            <p:spPr>
              <a:xfrm>
                <a:off x="6367389" y="1903445"/>
                <a:ext cx="1270473" cy="70912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P2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AEB15759-4BC4-47FE-B3AE-4A00B8A5AEA7}"/>
                  </a:ext>
                </a:extLst>
              </p:cNvPr>
              <p:cNvSpPr/>
              <p:nvPr/>
            </p:nvSpPr>
            <p:spPr>
              <a:xfrm>
                <a:off x="7436498" y="1903445"/>
                <a:ext cx="261257" cy="70912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B29F77C-3A44-409A-BB4B-65D455A28010}"/>
                </a:ext>
              </a:extLst>
            </p:cNvPr>
            <p:cNvGrpSpPr/>
            <p:nvPr/>
          </p:nvGrpSpPr>
          <p:grpSpPr>
            <a:xfrm>
              <a:off x="8766385" y="3509123"/>
              <a:ext cx="505855" cy="351226"/>
              <a:chOff x="6367389" y="1903445"/>
              <a:chExt cx="1330366" cy="709126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94AE531-5565-42DE-B502-CD5315C10B95}"/>
                  </a:ext>
                </a:extLst>
              </p:cNvPr>
              <p:cNvSpPr/>
              <p:nvPr/>
            </p:nvSpPr>
            <p:spPr>
              <a:xfrm>
                <a:off x="6367389" y="1903445"/>
                <a:ext cx="1270473" cy="70912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err="1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P3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7C9294E-0F53-4904-8FA0-9C48167C4383}"/>
                  </a:ext>
                </a:extLst>
              </p:cNvPr>
              <p:cNvSpPr/>
              <p:nvPr/>
            </p:nvSpPr>
            <p:spPr>
              <a:xfrm>
                <a:off x="7436498" y="1903445"/>
                <a:ext cx="261257" cy="70912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C724C5F-7F52-40B7-96F1-50D8CCBEE6DA}"/>
                </a:ext>
              </a:extLst>
            </p:cNvPr>
            <p:cNvGrpSpPr/>
            <p:nvPr/>
          </p:nvGrpSpPr>
          <p:grpSpPr>
            <a:xfrm>
              <a:off x="9611890" y="3509123"/>
              <a:ext cx="505855" cy="351226"/>
              <a:chOff x="6367389" y="1903445"/>
              <a:chExt cx="1330366" cy="709126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6FABFDC-03EF-413C-943A-DC2D09AC0F72}"/>
                  </a:ext>
                </a:extLst>
              </p:cNvPr>
              <p:cNvSpPr/>
              <p:nvPr/>
            </p:nvSpPr>
            <p:spPr>
              <a:xfrm>
                <a:off x="6367389" y="1903445"/>
                <a:ext cx="1270473" cy="70912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…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6804892-E630-4D65-B692-2602350AD6AC}"/>
                  </a:ext>
                </a:extLst>
              </p:cNvPr>
              <p:cNvSpPr/>
              <p:nvPr/>
            </p:nvSpPr>
            <p:spPr>
              <a:xfrm>
                <a:off x="7436498" y="1903445"/>
                <a:ext cx="261257" cy="70912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526C863A-71C7-4A23-8900-35C6F7610244}"/>
                </a:ext>
              </a:extLst>
            </p:cNvPr>
            <p:cNvCxnSpPr>
              <a:cxnSpLocks/>
              <a:stCxn id="43" idx="3"/>
              <a:endCxn id="40" idx="1"/>
            </p:cNvCxnSpPr>
            <p:nvPr/>
          </p:nvCxnSpPr>
          <p:spPr>
            <a:xfrm>
              <a:off x="8426735" y="3684736"/>
              <a:ext cx="33965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D48F21D-3DD0-4DDE-8AA8-F0095ED889FB}"/>
                </a:ext>
              </a:extLst>
            </p:cNvPr>
            <p:cNvCxnSpPr>
              <a:cxnSpLocks/>
              <a:stCxn id="41" idx="3"/>
              <a:endCxn id="38" idx="1"/>
            </p:cNvCxnSpPr>
            <p:nvPr/>
          </p:nvCxnSpPr>
          <p:spPr>
            <a:xfrm>
              <a:off x="9272240" y="3684736"/>
              <a:ext cx="339650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E0CCDE1-BE21-4EB6-ADF4-A8DE117FA097}"/>
                </a:ext>
              </a:extLst>
            </p:cNvPr>
            <p:cNvGrpSpPr/>
            <p:nvPr/>
          </p:nvGrpSpPr>
          <p:grpSpPr>
            <a:xfrm>
              <a:off x="7075376" y="3509123"/>
              <a:ext cx="505855" cy="351226"/>
              <a:chOff x="6367389" y="1903445"/>
              <a:chExt cx="1330366" cy="709126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AF4255F-385A-4462-8754-CE99592F916B}"/>
                  </a:ext>
                </a:extLst>
              </p:cNvPr>
              <p:cNvSpPr/>
              <p:nvPr/>
            </p:nvSpPr>
            <p:spPr>
              <a:xfrm>
                <a:off x="6367389" y="1903445"/>
                <a:ext cx="1270473" cy="70912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P1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3968E39-1C1C-4768-8682-6B919241AB91}"/>
                  </a:ext>
                </a:extLst>
              </p:cNvPr>
              <p:cNvSpPr/>
              <p:nvPr/>
            </p:nvSpPr>
            <p:spPr>
              <a:xfrm>
                <a:off x="7436498" y="1903445"/>
                <a:ext cx="261257" cy="70912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D693647-51B6-486D-8276-88A32B7D35B7}"/>
                </a:ext>
              </a:extLst>
            </p:cNvPr>
            <p:cNvGrpSpPr/>
            <p:nvPr/>
          </p:nvGrpSpPr>
          <p:grpSpPr>
            <a:xfrm>
              <a:off x="10457394" y="3509123"/>
              <a:ext cx="505855" cy="351226"/>
              <a:chOff x="6367389" y="1903445"/>
              <a:chExt cx="1330366" cy="709126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7508A09-1D2B-439C-ADD0-FA49D9E8B8BF}"/>
                  </a:ext>
                </a:extLst>
              </p:cNvPr>
              <p:cNvSpPr/>
              <p:nvPr/>
            </p:nvSpPr>
            <p:spPr>
              <a:xfrm>
                <a:off x="6367389" y="1903445"/>
                <a:ext cx="1270473" cy="70912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Pn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91F6F7A-750B-4969-A71B-48B1AE9302BF}"/>
                  </a:ext>
                </a:extLst>
              </p:cNvPr>
              <p:cNvSpPr/>
              <p:nvPr/>
            </p:nvSpPr>
            <p:spPr>
              <a:xfrm>
                <a:off x="7436498" y="1903445"/>
                <a:ext cx="261257" cy="70912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43698BD-E373-4538-A7B8-555103DAD820}"/>
                </a:ext>
              </a:extLst>
            </p:cNvPr>
            <p:cNvCxnSpPr>
              <a:cxnSpLocks/>
              <a:stCxn id="37" idx="3"/>
              <a:endCxn id="42" idx="1"/>
            </p:cNvCxnSpPr>
            <p:nvPr/>
          </p:nvCxnSpPr>
          <p:spPr>
            <a:xfrm>
              <a:off x="7581231" y="3684736"/>
              <a:ext cx="339649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6B14D8D-AA87-498E-B5B3-A7451CC55E7B}"/>
                </a:ext>
              </a:extLst>
            </p:cNvPr>
            <p:cNvCxnSpPr>
              <a:cxnSpLocks/>
              <a:stCxn id="39" idx="3"/>
              <a:endCxn id="34" idx="1"/>
            </p:cNvCxnSpPr>
            <p:nvPr/>
          </p:nvCxnSpPr>
          <p:spPr>
            <a:xfrm>
              <a:off x="10117745" y="3684736"/>
              <a:ext cx="339649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65058CF-9D93-42E6-BB3B-B4AAF85296B0}"/>
                </a:ext>
              </a:extLst>
            </p:cNvPr>
            <p:cNvCxnSpPr/>
            <p:nvPr/>
          </p:nvCxnSpPr>
          <p:spPr>
            <a:xfrm>
              <a:off x="7013084" y="3453983"/>
              <a:ext cx="416337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1237DFC-9248-491D-BEF9-2F3199C355B9}"/>
                </a:ext>
              </a:extLst>
            </p:cNvPr>
            <p:cNvCxnSpPr/>
            <p:nvPr/>
          </p:nvCxnSpPr>
          <p:spPr>
            <a:xfrm>
              <a:off x="7013084" y="3926246"/>
              <a:ext cx="416337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A6AB2AB-F9DB-425B-B44B-999213D51521}"/>
                </a:ext>
              </a:extLst>
            </p:cNvPr>
            <p:cNvGrpSpPr/>
            <p:nvPr/>
          </p:nvGrpSpPr>
          <p:grpSpPr>
            <a:xfrm>
              <a:off x="11069505" y="3328494"/>
              <a:ext cx="684461" cy="398501"/>
              <a:chOff x="11050090" y="2697258"/>
              <a:chExt cx="718688" cy="398501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2E66CC0-1059-4E21-9252-AA51989D6F0A}"/>
                  </a:ext>
                </a:extLst>
              </p:cNvPr>
              <p:cNvSpPr txBox="1"/>
              <p:nvPr/>
            </p:nvSpPr>
            <p:spPr>
              <a:xfrm>
                <a:off x="11064447" y="2697258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入队</a:t>
                </a:r>
              </a:p>
            </p:txBody>
          </p: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9E528D9B-2995-499F-B325-EE772F4FB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50090" y="3095759"/>
                <a:ext cx="718688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1153050-A1E7-4633-9C8F-EC4D196C66A3}"/>
                </a:ext>
              </a:extLst>
            </p:cNvPr>
            <p:cNvGrpSpPr/>
            <p:nvPr/>
          </p:nvGrpSpPr>
          <p:grpSpPr>
            <a:xfrm>
              <a:off x="6308374" y="3312151"/>
              <a:ext cx="689975" cy="398501"/>
              <a:chOff x="5645085" y="2697258"/>
              <a:chExt cx="718688" cy="398501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3AA762B-E631-4062-884B-01586513402C}"/>
                  </a:ext>
                </a:extLst>
              </p:cNvPr>
              <p:cNvSpPr txBox="1"/>
              <p:nvPr/>
            </p:nvSpPr>
            <p:spPr>
              <a:xfrm>
                <a:off x="5659442" y="2697258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出队</a:t>
                </a:r>
              </a:p>
            </p:txBody>
          </p: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DB8DF4A1-1967-4A96-B083-37D0D27125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5085" y="3095759"/>
                <a:ext cx="718688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DF61F4F-3C50-44DD-8787-1EB1B6630B59}"/>
                </a:ext>
              </a:extLst>
            </p:cNvPr>
            <p:cNvGrpSpPr/>
            <p:nvPr/>
          </p:nvGrpSpPr>
          <p:grpSpPr>
            <a:xfrm>
              <a:off x="6969257" y="3967506"/>
              <a:ext cx="689975" cy="615669"/>
              <a:chOff x="6692532" y="3572687"/>
              <a:chExt cx="689975" cy="615669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AE6545C-756E-4D86-BECA-0C1623F0BDCF}"/>
                  </a:ext>
                </a:extLst>
              </p:cNvPr>
              <p:cNvSpPr txBox="1"/>
              <p:nvPr/>
            </p:nvSpPr>
            <p:spPr>
              <a:xfrm>
                <a:off x="6692532" y="3819024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队头</a:t>
                </a: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4E20E54F-AB03-4E84-B24E-27C679A6AA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9068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702EC70-C32D-4F7B-B715-C03F09F88EFE}"/>
                </a:ext>
              </a:extLst>
            </p:cNvPr>
            <p:cNvGrpSpPr/>
            <p:nvPr/>
          </p:nvGrpSpPr>
          <p:grpSpPr>
            <a:xfrm>
              <a:off x="10352501" y="3967506"/>
              <a:ext cx="689975" cy="615669"/>
              <a:chOff x="9798325" y="3572687"/>
              <a:chExt cx="689975" cy="615669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1D947C6-0D60-4BF0-A7A2-CCDC53CB60DF}"/>
                  </a:ext>
                </a:extLst>
              </p:cNvPr>
              <p:cNvSpPr txBox="1"/>
              <p:nvPr/>
            </p:nvSpPr>
            <p:spPr>
              <a:xfrm>
                <a:off x="9798325" y="3819024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队尾</a:t>
                </a:r>
              </a:p>
            </p:txBody>
          </p: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C68BE4CC-01FC-45EF-AA67-6DC8A8A093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4861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55ECFAF-6260-467C-B5E9-49966C0106F8}"/>
                </a:ext>
              </a:extLst>
            </p:cNvPr>
            <p:cNvSpPr txBox="1"/>
            <p:nvPr/>
          </p:nvSpPr>
          <p:spPr>
            <a:xfrm>
              <a:off x="7332772" y="3023701"/>
              <a:ext cx="32416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后备作业</a:t>
              </a:r>
              <a:r>
                <a:rPr lang="en-US" altLang="zh-CN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就绪队列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014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进程调度：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短作业优先（</a:t>
            </a:r>
            <a:r>
              <a:rPr lang="en-US" altLang="zh-CN" sz="28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SJF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Shortest Job First 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算法内容：所需服务时间最短的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作业</a:t>
            </a:r>
            <a:r>
              <a:rPr lang="en-US" altLang="zh-CN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优先服务（执行）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算法原则：追求最少的平均（带权）周转时间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调度方式：</a:t>
            </a:r>
            <a:r>
              <a:rPr lang="en-US" altLang="zh-CN" sz="2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SJF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/SPF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非抢占式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适用场景：作业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优缺点：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平均等待</a:t>
            </a:r>
            <a:r>
              <a:rPr lang="en-US" altLang="zh-CN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周转时间最少</a:t>
            </a:r>
            <a:endParaRPr lang="en-US" altLang="zh-CN" sz="16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长作业周转时间会增加或饥饿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估计时间不准确，不能保证紧迫任务及时处理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0063E8A2-E915-4E3A-BFDE-FF4FDDC24D7C}"/>
              </a:ext>
            </a:extLst>
          </p:cNvPr>
          <p:cNvGrpSpPr/>
          <p:nvPr/>
        </p:nvGrpSpPr>
        <p:grpSpPr>
          <a:xfrm>
            <a:off x="5651419" y="3361053"/>
            <a:ext cx="5947555" cy="1559474"/>
            <a:chOff x="5806411" y="3023701"/>
            <a:chExt cx="5947555" cy="1559474"/>
          </a:xfrm>
        </p:grpSpPr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E610359B-55D4-4BAD-9210-392A7C2CA1BF}"/>
                </a:ext>
              </a:extLst>
            </p:cNvPr>
            <p:cNvSpPr/>
            <p:nvPr/>
          </p:nvSpPr>
          <p:spPr>
            <a:xfrm>
              <a:off x="7920880" y="3509123"/>
              <a:ext cx="527705" cy="3512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P2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B6CB36C2-AC56-42E9-82E2-A714AE369335}"/>
                </a:ext>
              </a:extLst>
            </p:cNvPr>
            <p:cNvGrpSpPr/>
            <p:nvPr/>
          </p:nvGrpSpPr>
          <p:grpSpPr>
            <a:xfrm>
              <a:off x="8757459" y="3509123"/>
              <a:ext cx="642981" cy="351226"/>
              <a:chOff x="6343919" y="1903445"/>
              <a:chExt cx="1690999" cy="709126"/>
            </a:xfrm>
          </p:grpSpPr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4A830BE6-46FC-480D-89CA-A6554C5B1330}"/>
                  </a:ext>
                </a:extLst>
              </p:cNvPr>
              <p:cNvSpPr/>
              <p:nvPr/>
            </p:nvSpPr>
            <p:spPr>
              <a:xfrm>
                <a:off x="6343919" y="1903445"/>
                <a:ext cx="1690999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err="1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P3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71CADCE1-151D-4684-9A7A-90DE9A250F41}"/>
                  </a:ext>
                </a:extLst>
              </p:cNvPr>
              <p:cNvSpPr/>
              <p:nvPr/>
            </p:nvSpPr>
            <p:spPr>
              <a:xfrm>
                <a:off x="7553242" y="1903445"/>
                <a:ext cx="261258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A7CDDC94-25DD-4F68-904C-FC3992C4C788}"/>
                </a:ext>
              </a:extLst>
            </p:cNvPr>
            <p:cNvSpPr/>
            <p:nvPr/>
          </p:nvSpPr>
          <p:spPr>
            <a:xfrm>
              <a:off x="9687429" y="3509123"/>
              <a:ext cx="752768" cy="3512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…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8A765A19-4C11-49BD-B248-D654E76FE0BB}"/>
                </a:ext>
              </a:extLst>
            </p:cNvPr>
            <p:cNvCxnSpPr>
              <a:cxnSpLocks/>
              <a:stCxn id="230" idx="3"/>
              <a:endCxn id="228" idx="1"/>
            </p:cNvCxnSpPr>
            <p:nvPr/>
          </p:nvCxnSpPr>
          <p:spPr>
            <a:xfrm>
              <a:off x="8448585" y="3684736"/>
              <a:ext cx="308874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DC191458-DD3C-4F06-958F-FD740E4A3F9C}"/>
                </a:ext>
              </a:extLst>
            </p:cNvPr>
            <p:cNvCxnSpPr>
              <a:cxnSpLocks/>
              <a:stCxn id="228" idx="3"/>
              <a:endCxn id="226" idx="1"/>
            </p:cNvCxnSpPr>
            <p:nvPr/>
          </p:nvCxnSpPr>
          <p:spPr>
            <a:xfrm>
              <a:off x="9400440" y="3684736"/>
              <a:ext cx="286989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A3AA9094-47D6-4583-86F4-DC12F5AFBDB9}"/>
                </a:ext>
              </a:extLst>
            </p:cNvPr>
            <p:cNvGrpSpPr/>
            <p:nvPr/>
          </p:nvGrpSpPr>
          <p:grpSpPr>
            <a:xfrm>
              <a:off x="7155324" y="3509123"/>
              <a:ext cx="483081" cy="351226"/>
              <a:chOff x="6577653" y="1903445"/>
              <a:chExt cx="1270473" cy="709126"/>
            </a:xfrm>
          </p:grpSpPr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91ED8366-5FD9-4556-99FA-C165BBBEAD3F}"/>
                  </a:ext>
                </a:extLst>
              </p:cNvPr>
              <p:cNvSpPr/>
              <p:nvPr/>
            </p:nvSpPr>
            <p:spPr>
              <a:xfrm>
                <a:off x="6577653" y="1903445"/>
                <a:ext cx="1270473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P1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2F7949EF-03BA-44D6-B559-B3B8125B5429}"/>
                  </a:ext>
                </a:extLst>
              </p:cNvPr>
              <p:cNvSpPr/>
              <p:nvPr/>
            </p:nvSpPr>
            <p:spPr>
              <a:xfrm>
                <a:off x="7553242" y="1903445"/>
                <a:ext cx="261258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5893C430-04C8-40D6-B6DC-79C0DEC26DC0}"/>
                </a:ext>
              </a:extLst>
            </p:cNvPr>
            <p:cNvSpPr/>
            <p:nvPr/>
          </p:nvSpPr>
          <p:spPr>
            <a:xfrm>
              <a:off x="10626545" y="3509123"/>
              <a:ext cx="415931" cy="3512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Pn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205" name="直接箭头连接符 204">
              <a:extLst>
                <a:ext uri="{FF2B5EF4-FFF2-40B4-BE49-F238E27FC236}">
                  <a16:creationId xmlns:a16="http://schemas.microsoft.com/office/drawing/2014/main" id="{4EFAA15B-FB4F-4F2C-8F25-881362A72B47}"/>
                </a:ext>
              </a:extLst>
            </p:cNvPr>
            <p:cNvCxnSpPr>
              <a:cxnSpLocks/>
              <a:stCxn id="225" idx="3"/>
              <a:endCxn id="230" idx="1"/>
            </p:cNvCxnSpPr>
            <p:nvPr/>
          </p:nvCxnSpPr>
          <p:spPr>
            <a:xfrm>
              <a:off x="7625619" y="3684736"/>
              <a:ext cx="295261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箭头连接符 205">
              <a:extLst>
                <a:ext uri="{FF2B5EF4-FFF2-40B4-BE49-F238E27FC236}">
                  <a16:creationId xmlns:a16="http://schemas.microsoft.com/office/drawing/2014/main" id="{E0AA2B66-3354-4FBF-8302-777A88CABCA9}"/>
                </a:ext>
              </a:extLst>
            </p:cNvPr>
            <p:cNvCxnSpPr>
              <a:cxnSpLocks/>
              <a:stCxn id="226" idx="3"/>
              <a:endCxn id="222" idx="1"/>
            </p:cNvCxnSpPr>
            <p:nvPr/>
          </p:nvCxnSpPr>
          <p:spPr>
            <a:xfrm>
              <a:off x="10440197" y="3684736"/>
              <a:ext cx="186348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9D0A49A9-D9BE-41D5-8987-510A8CE6AF26}"/>
                </a:ext>
              </a:extLst>
            </p:cNvPr>
            <p:cNvCxnSpPr/>
            <p:nvPr/>
          </p:nvCxnSpPr>
          <p:spPr>
            <a:xfrm>
              <a:off x="7013084" y="3453983"/>
              <a:ext cx="416337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6441FB04-3F6D-4347-8BF5-DA87985CB17B}"/>
                </a:ext>
              </a:extLst>
            </p:cNvPr>
            <p:cNvCxnSpPr/>
            <p:nvPr/>
          </p:nvCxnSpPr>
          <p:spPr>
            <a:xfrm>
              <a:off x="7013084" y="3926246"/>
              <a:ext cx="416337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5625FABA-8CF6-4ABF-A5F3-10EF00BCE886}"/>
                </a:ext>
              </a:extLst>
            </p:cNvPr>
            <p:cNvGrpSpPr/>
            <p:nvPr/>
          </p:nvGrpSpPr>
          <p:grpSpPr>
            <a:xfrm>
              <a:off x="11069505" y="3328494"/>
              <a:ext cx="684461" cy="398501"/>
              <a:chOff x="11050090" y="2697258"/>
              <a:chExt cx="718688" cy="398501"/>
            </a:xfrm>
          </p:grpSpPr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230F73D-1968-4D28-8750-0A7823B19429}"/>
                  </a:ext>
                </a:extLst>
              </p:cNvPr>
              <p:cNvSpPr txBox="1"/>
              <p:nvPr/>
            </p:nvSpPr>
            <p:spPr>
              <a:xfrm>
                <a:off x="11064447" y="2697258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入队</a:t>
                </a:r>
              </a:p>
            </p:txBody>
          </p: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DE53C6D7-B7FC-4677-B1BC-BBBC6BB3E4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50090" y="3095759"/>
                <a:ext cx="718688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CD6779A7-CCCC-42BC-BDC2-A4C3D6944B22}"/>
                </a:ext>
              </a:extLst>
            </p:cNvPr>
            <p:cNvGrpSpPr/>
            <p:nvPr/>
          </p:nvGrpSpPr>
          <p:grpSpPr>
            <a:xfrm>
              <a:off x="6308374" y="3312151"/>
              <a:ext cx="689975" cy="398501"/>
              <a:chOff x="5645085" y="2697258"/>
              <a:chExt cx="718688" cy="398501"/>
            </a:xfrm>
          </p:grpSpPr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D03D7236-6A3B-4DF8-89C7-8DC55171FBB6}"/>
                  </a:ext>
                </a:extLst>
              </p:cNvPr>
              <p:cNvSpPr txBox="1"/>
              <p:nvPr/>
            </p:nvSpPr>
            <p:spPr>
              <a:xfrm>
                <a:off x="5659442" y="2697258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出队</a:t>
                </a:r>
              </a:p>
            </p:txBody>
          </p:sp>
          <p:cxnSp>
            <p:nvCxnSpPr>
              <p:cNvPr id="219" name="直接箭头连接符 218">
                <a:extLst>
                  <a:ext uri="{FF2B5EF4-FFF2-40B4-BE49-F238E27FC236}">
                    <a16:creationId xmlns:a16="http://schemas.microsoft.com/office/drawing/2014/main" id="{E11AAFC2-3EBD-4D0B-970F-77BC87AA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5085" y="3095759"/>
                <a:ext cx="718688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0E9488B3-80FA-4419-94DE-9B47D2B1917A}"/>
                </a:ext>
              </a:extLst>
            </p:cNvPr>
            <p:cNvGrpSpPr/>
            <p:nvPr/>
          </p:nvGrpSpPr>
          <p:grpSpPr>
            <a:xfrm>
              <a:off x="5806411" y="3556914"/>
              <a:ext cx="1852821" cy="1026261"/>
              <a:chOff x="5529686" y="3162095"/>
              <a:chExt cx="1852821" cy="1026261"/>
            </a:xfrm>
          </p:grpSpPr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F88F4BD6-A5EC-4386-AFA9-93EBD8F325DB}"/>
                  </a:ext>
                </a:extLst>
              </p:cNvPr>
              <p:cNvSpPr txBox="1"/>
              <p:nvPr/>
            </p:nvSpPr>
            <p:spPr>
              <a:xfrm>
                <a:off x="6692532" y="3819024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队头</a:t>
                </a:r>
              </a:p>
            </p:txBody>
          </p:sp>
          <p:cxnSp>
            <p:nvCxnSpPr>
              <p:cNvPr id="217" name="直接箭头连接符 216">
                <a:extLst>
                  <a:ext uri="{FF2B5EF4-FFF2-40B4-BE49-F238E27FC236}">
                    <a16:creationId xmlns:a16="http://schemas.microsoft.com/office/drawing/2014/main" id="{E001A7E7-8EB5-4108-ABFD-EEB221B3B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9068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388610B5-88C2-4CD8-9F3D-032E29BFC4E7}"/>
                  </a:ext>
                </a:extLst>
              </p:cNvPr>
              <p:cNvSpPr txBox="1"/>
              <p:nvPr/>
            </p:nvSpPr>
            <p:spPr>
              <a:xfrm>
                <a:off x="5529686" y="3162095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 </a:t>
                </a:r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 </a:t>
                </a:r>
              </a:p>
            </p:txBody>
          </p:sp>
        </p:grp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0ACD0658-7819-4668-AE76-44F77CAFA078}"/>
                </a:ext>
              </a:extLst>
            </p:cNvPr>
            <p:cNvGrpSpPr/>
            <p:nvPr/>
          </p:nvGrpSpPr>
          <p:grpSpPr>
            <a:xfrm>
              <a:off x="10352501" y="3967506"/>
              <a:ext cx="689975" cy="615669"/>
              <a:chOff x="9798325" y="3572687"/>
              <a:chExt cx="689975" cy="615669"/>
            </a:xfrm>
          </p:grpSpPr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BABEA762-EB9F-42D1-A3D5-28C0A8DDD6D3}"/>
                  </a:ext>
                </a:extLst>
              </p:cNvPr>
              <p:cNvSpPr txBox="1"/>
              <p:nvPr/>
            </p:nvSpPr>
            <p:spPr>
              <a:xfrm>
                <a:off x="9798325" y="3819024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队尾</a:t>
                </a:r>
              </a:p>
            </p:txBody>
          </p: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2FE86909-B4E4-43E9-803C-F0DBC10E68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4861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4A4C7A26-9B20-4C60-8B8B-9882A8BFDE87}"/>
                </a:ext>
              </a:extLst>
            </p:cNvPr>
            <p:cNvSpPr txBox="1"/>
            <p:nvPr/>
          </p:nvSpPr>
          <p:spPr>
            <a:xfrm>
              <a:off x="7332772" y="3023701"/>
              <a:ext cx="32416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后备作业</a:t>
              </a:r>
              <a:r>
                <a:rPr lang="en-US" altLang="zh-CN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就绪队列</a:t>
              </a:r>
            </a:p>
          </p:txBody>
        </p:sp>
      </p:grpSp>
      <p:cxnSp>
        <p:nvCxnSpPr>
          <p:cNvPr id="244" name="连接符: 曲线 243">
            <a:extLst>
              <a:ext uri="{FF2B5EF4-FFF2-40B4-BE49-F238E27FC236}">
                <a16:creationId xmlns:a16="http://schemas.microsoft.com/office/drawing/2014/main" id="{52F9CD1A-CCEB-4016-99CF-4826D7D3CAB7}"/>
              </a:ext>
            </a:extLst>
          </p:cNvPr>
          <p:cNvCxnSpPr>
            <a:cxnSpLocks/>
            <a:stCxn id="222" idx="2"/>
            <a:endCxn id="245" idx="2"/>
          </p:cNvCxnSpPr>
          <p:nvPr/>
        </p:nvCxnSpPr>
        <p:spPr>
          <a:xfrm rot="5400000">
            <a:off x="8305015" y="1889093"/>
            <a:ext cx="65897" cy="4683112"/>
          </a:xfrm>
          <a:prstGeom prst="curvedConnector3">
            <a:avLst>
              <a:gd name="adj1" fmla="val 527734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4" name="文本框 253">
            <a:extLst>
              <a:ext uri="{FF2B5EF4-FFF2-40B4-BE49-F238E27FC236}">
                <a16:creationId xmlns:a16="http://schemas.microsoft.com/office/drawing/2014/main" id="{AD6733A3-4BFB-43CF-BB78-478F18674F38}"/>
              </a:ext>
            </a:extLst>
          </p:cNvPr>
          <p:cNvSpPr txBox="1"/>
          <p:nvPr/>
        </p:nvSpPr>
        <p:spPr>
          <a:xfrm>
            <a:off x="7732227" y="4572088"/>
            <a:ext cx="24652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accent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SRTN</a:t>
            </a:r>
            <a:r>
              <a:rPr lang="zh-CN" altLang="en-US" sz="1400" dirty="0">
                <a:solidFill>
                  <a:schemeClr val="accent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抢占式：最短剩余时间优先（</a:t>
            </a:r>
            <a:r>
              <a:rPr lang="en-US" altLang="zh-CN" sz="1400" dirty="0">
                <a:solidFill>
                  <a:schemeClr val="accent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Shortest Remaining Time Next</a:t>
            </a:r>
            <a:r>
              <a:rPr lang="zh-CN" altLang="en-US" sz="1400" dirty="0">
                <a:solidFill>
                  <a:schemeClr val="accent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zh-CN" alt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进程调度：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高响应比优先调度（</a:t>
            </a:r>
            <a:r>
              <a:rPr lang="en-US" altLang="zh-CN" sz="2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HRRN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Highest Response Ratio Next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算法内容：结合</a:t>
            </a:r>
            <a:r>
              <a:rPr lang="en-US" altLang="zh-CN" sz="2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FCFS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和</a:t>
            </a:r>
            <a:r>
              <a:rPr lang="en-US" altLang="zh-CN" sz="2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SJF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，综合考虑等待时间和服务时间计算响应比，高的优先调度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算法原则：综合考虑作业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进程的等待时间和服务时间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调度方式：非抢占式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适用场景：作业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响应比计算：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响应比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=(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等待时间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服务时间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)/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服务时间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≥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只有当前进程放弃执行权（完成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阻塞）时，重新计算所有进程响应比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长作业等待越久响应比越高，更容易获得处理机</a:t>
            </a:r>
            <a:endParaRPr lang="en-US" altLang="zh-CN" sz="16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ABEC7C8-2D78-48F7-A449-724A7E855580}"/>
              </a:ext>
            </a:extLst>
          </p:cNvPr>
          <p:cNvGrpSpPr/>
          <p:nvPr/>
        </p:nvGrpSpPr>
        <p:grpSpPr>
          <a:xfrm>
            <a:off x="5651419" y="3361053"/>
            <a:ext cx="5947555" cy="1774086"/>
            <a:chOff x="5806411" y="3023701"/>
            <a:chExt cx="5947555" cy="177408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505DBA1-4BCD-49CB-9E47-80FA1F1427AD}"/>
                </a:ext>
              </a:extLst>
            </p:cNvPr>
            <p:cNvSpPr/>
            <p:nvPr/>
          </p:nvSpPr>
          <p:spPr>
            <a:xfrm>
              <a:off x="7920880" y="3509123"/>
              <a:ext cx="527705" cy="3512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P2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1186F51-AE8D-453F-A26D-3CA486921E11}"/>
                </a:ext>
              </a:extLst>
            </p:cNvPr>
            <p:cNvGrpSpPr/>
            <p:nvPr/>
          </p:nvGrpSpPr>
          <p:grpSpPr>
            <a:xfrm>
              <a:off x="8757459" y="3509123"/>
              <a:ext cx="642981" cy="351226"/>
              <a:chOff x="6343919" y="1903445"/>
              <a:chExt cx="1690999" cy="709126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100E96F-E1E4-4BAC-B8EA-5A3638B698C0}"/>
                  </a:ext>
                </a:extLst>
              </p:cNvPr>
              <p:cNvSpPr/>
              <p:nvPr/>
            </p:nvSpPr>
            <p:spPr>
              <a:xfrm>
                <a:off x="6343919" y="1903445"/>
                <a:ext cx="1690999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err="1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P3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DDEEBF0-888D-489E-BC85-145DE4C6CDAA}"/>
                  </a:ext>
                </a:extLst>
              </p:cNvPr>
              <p:cNvSpPr/>
              <p:nvPr/>
            </p:nvSpPr>
            <p:spPr>
              <a:xfrm>
                <a:off x="7553242" y="1903445"/>
                <a:ext cx="261258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2FE3E1-F2D2-4065-8F73-68930DE8B2D6}"/>
                </a:ext>
              </a:extLst>
            </p:cNvPr>
            <p:cNvSpPr/>
            <p:nvPr/>
          </p:nvSpPr>
          <p:spPr>
            <a:xfrm>
              <a:off x="9687429" y="3509123"/>
              <a:ext cx="752768" cy="3512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…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B52F0982-D378-4A12-B57C-4BA2C53F2542}"/>
                </a:ext>
              </a:extLst>
            </p:cNvPr>
            <p:cNvCxnSpPr>
              <a:cxnSpLocks/>
              <a:stCxn id="5" idx="3"/>
              <a:endCxn id="32" idx="1"/>
            </p:cNvCxnSpPr>
            <p:nvPr/>
          </p:nvCxnSpPr>
          <p:spPr>
            <a:xfrm>
              <a:off x="8448585" y="3684736"/>
              <a:ext cx="308874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CA81F14-C1B0-4989-A417-2C9AAE54E7B4}"/>
                </a:ext>
              </a:extLst>
            </p:cNvPr>
            <p:cNvCxnSpPr>
              <a:cxnSpLocks/>
              <a:stCxn id="32" idx="3"/>
              <a:endCxn id="7" idx="1"/>
            </p:cNvCxnSpPr>
            <p:nvPr/>
          </p:nvCxnSpPr>
          <p:spPr>
            <a:xfrm>
              <a:off x="9400440" y="3684736"/>
              <a:ext cx="286989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FC6D07D-54C5-42F0-B8BD-8E2292427095}"/>
                </a:ext>
              </a:extLst>
            </p:cNvPr>
            <p:cNvGrpSpPr/>
            <p:nvPr/>
          </p:nvGrpSpPr>
          <p:grpSpPr>
            <a:xfrm>
              <a:off x="7155324" y="3509123"/>
              <a:ext cx="483081" cy="351226"/>
              <a:chOff x="6577653" y="1903445"/>
              <a:chExt cx="1270473" cy="709126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A8E28CD-A1B7-4241-85F0-7A245C43EB08}"/>
                  </a:ext>
                </a:extLst>
              </p:cNvPr>
              <p:cNvSpPr/>
              <p:nvPr/>
            </p:nvSpPr>
            <p:spPr>
              <a:xfrm>
                <a:off x="6577653" y="1903445"/>
                <a:ext cx="1270473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P1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8AFED04-914D-4BD4-BDD6-2BB327E3FE0D}"/>
                  </a:ext>
                </a:extLst>
              </p:cNvPr>
              <p:cNvSpPr/>
              <p:nvPr/>
            </p:nvSpPr>
            <p:spPr>
              <a:xfrm>
                <a:off x="7553242" y="1903445"/>
                <a:ext cx="261258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4D9AE4B-EF45-4960-971E-8C02F14C9E12}"/>
                </a:ext>
              </a:extLst>
            </p:cNvPr>
            <p:cNvSpPr/>
            <p:nvPr/>
          </p:nvSpPr>
          <p:spPr>
            <a:xfrm>
              <a:off x="10626545" y="3509123"/>
              <a:ext cx="415931" cy="3512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Pn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8FC0B601-4969-45B7-869E-A6F5B35E1FCE}"/>
                </a:ext>
              </a:extLst>
            </p:cNvPr>
            <p:cNvCxnSpPr>
              <a:cxnSpLocks/>
              <a:stCxn id="31" idx="3"/>
              <a:endCxn id="5" idx="1"/>
            </p:cNvCxnSpPr>
            <p:nvPr/>
          </p:nvCxnSpPr>
          <p:spPr>
            <a:xfrm>
              <a:off x="7625619" y="3684736"/>
              <a:ext cx="295261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27688AC-7261-4233-A58D-E6DCDCEFCA12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10440197" y="3684736"/>
              <a:ext cx="186348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753B0BD-8A5D-4760-BFE0-CB7FBBA398D2}"/>
                </a:ext>
              </a:extLst>
            </p:cNvPr>
            <p:cNvCxnSpPr/>
            <p:nvPr/>
          </p:nvCxnSpPr>
          <p:spPr>
            <a:xfrm>
              <a:off x="7013084" y="3453983"/>
              <a:ext cx="416337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02AE214-58AA-41ED-BBA1-6A9C939E2475}"/>
                </a:ext>
              </a:extLst>
            </p:cNvPr>
            <p:cNvCxnSpPr/>
            <p:nvPr/>
          </p:nvCxnSpPr>
          <p:spPr>
            <a:xfrm>
              <a:off x="7013084" y="3926246"/>
              <a:ext cx="416337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81FB7CD-2CC2-4C3B-A021-886ACD4E31EB}"/>
                </a:ext>
              </a:extLst>
            </p:cNvPr>
            <p:cNvGrpSpPr/>
            <p:nvPr/>
          </p:nvGrpSpPr>
          <p:grpSpPr>
            <a:xfrm>
              <a:off x="11069505" y="3328494"/>
              <a:ext cx="684461" cy="398501"/>
              <a:chOff x="11050090" y="2697258"/>
              <a:chExt cx="718688" cy="398501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AAEB909-3F16-4618-81ED-147458BF04FF}"/>
                  </a:ext>
                </a:extLst>
              </p:cNvPr>
              <p:cNvSpPr txBox="1"/>
              <p:nvPr/>
            </p:nvSpPr>
            <p:spPr>
              <a:xfrm>
                <a:off x="11064447" y="2697258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入队</a:t>
                </a: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1FD283AC-1CF3-4496-B5A5-E6FC10F2D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50090" y="3095759"/>
                <a:ext cx="718688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FA08513-E707-4647-81B5-DA3F69C27EEC}"/>
                </a:ext>
              </a:extLst>
            </p:cNvPr>
            <p:cNvGrpSpPr/>
            <p:nvPr/>
          </p:nvGrpSpPr>
          <p:grpSpPr>
            <a:xfrm>
              <a:off x="6308374" y="3312151"/>
              <a:ext cx="3792604" cy="1485636"/>
              <a:chOff x="5645085" y="2697258"/>
              <a:chExt cx="3950432" cy="1485636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D65EFC-D33D-4954-960A-BCFC3A7715C7}"/>
                  </a:ext>
                </a:extLst>
              </p:cNvPr>
              <p:cNvSpPr txBox="1"/>
              <p:nvPr/>
            </p:nvSpPr>
            <p:spPr>
              <a:xfrm>
                <a:off x="5659442" y="2697258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出队</a:t>
                </a:r>
              </a:p>
            </p:txBody>
          </p: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29F2A354-80E3-4409-9CAA-8EFEBC4BC0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5085" y="3095759"/>
                <a:ext cx="718688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E8B5E7A-1838-4902-9077-B611AAEC8975}"/>
                  </a:ext>
                </a:extLst>
              </p:cNvPr>
              <p:cNvSpPr txBox="1"/>
              <p:nvPr/>
            </p:nvSpPr>
            <p:spPr>
              <a:xfrm>
                <a:off x="7388428" y="3875117"/>
                <a:ext cx="22070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计算所有进程响应比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568E2C1-B4C7-4EEA-B7C0-C9247484D057}"/>
                </a:ext>
              </a:extLst>
            </p:cNvPr>
            <p:cNvGrpSpPr/>
            <p:nvPr/>
          </p:nvGrpSpPr>
          <p:grpSpPr>
            <a:xfrm>
              <a:off x="5806411" y="3556914"/>
              <a:ext cx="1852821" cy="1026261"/>
              <a:chOff x="5529686" y="3162095"/>
              <a:chExt cx="1852821" cy="1026261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5CC8ED3-78C4-473D-8378-9D5E554C820E}"/>
                  </a:ext>
                </a:extLst>
              </p:cNvPr>
              <p:cNvSpPr txBox="1"/>
              <p:nvPr/>
            </p:nvSpPr>
            <p:spPr>
              <a:xfrm>
                <a:off x="6692532" y="3819024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队头</a:t>
                </a:r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4FF2A838-4D46-4A4C-9DF9-8508350BF5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9068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0B949D-76E2-4081-BCF9-959C405FFE9C}"/>
                  </a:ext>
                </a:extLst>
              </p:cNvPr>
              <p:cNvSpPr txBox="1"/>
              <p:nvPr/>
            </p:nvSpPr>
            <p:spPr>
              <a:xfrm>
                <a:off x="5529686" y="3162095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 </a:t>
                </a:r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 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01CC6DF-9717-47CF-96AE-15A209942F3A}"/>
                </a:ext>
              </a:extLst>
            </p:cNvPr>
            <p:cNvGrpSpPr/>
            <p:nvPr/>
          </p:nvGrpSpPr>
          <p:grpSpPr>
            <a:xfrm>
              <a:off x="10352501" y="3967506"/>
              <a:ext cx="689975" cy="615669"/>
              <a:chOff x="9798325" y="3572687"/>
              <a:chExt cx="689975" cy="615669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5902B28-7121-477C-9503-5A54A85F018A}"/>
                  </a:ext>
                </a:extLst>
              </p:cNvPr>
              <p:cNvSpPr txBox="1"/>
              <p:nvPr/>
            </p:nvSpPr>
            <p:spPr>
              <a:xfrm>
                <a:off x="9798325" y="3819024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队尾</a:t>
                </a: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B0FA8F7-D27A-4C4C-917B-68FB69D6DC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4861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EC8EE20-6162-4378-8A90-1C3320A92F39}"/>
                </a:ext>
              </a:extLst>
            </p:cNvPr>
            <p:cNvSpPr txBox="1"/>
            <p:nvPr/>
          </p:nvSpPr>
          <p:spPr>
            <a:xfrm>
              <a:off x="7332772" y="3023701"/>
              <a:ext cx="32416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后备作业</a:t>
              </a:r>
              <a:r>
                <a:rPr lang="en-US" altLang="zh-CN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就绪队列</a:t>
              </a:r>
            </a:p>
          </p:txBody>
        </p:sp>
      </p:grp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F2AD68E3-BCDA-44FF-B863-D30DB857D0CB}"/>
              </a:ext>
            </a:extLst>
          </p:cNvPr>
          <p:cNvSpPr/>
          <p:nvPr/>
        </p:nvSpPr>
        <p:spPr>
          <a:xfrm rot="16200000">
            <a:off x="8646911" y="2916389"/>
            <a:ext cx="400666" cy="3375983"/>
          </a:xfrm>
          <a:prstGeom prst="leftBrace">
            <a:avLst>
              <a:gd name="adj1" fmla="val 54395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39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进程调度：优先级调度（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PSA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Priority-Scheduling Algorithm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算法内容：又叫优先权调度，按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作业</a:t>
            </a:r>
            <a:r>
              <a:rPr lang="en-US" altLang="zh-CN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的优先级（紧迫程度）进行调度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算法原则：优先级最高（最紧迫）的作业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进程先调度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调度方式：抢占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非抢占式（并不能获得及时执行）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适用场景：作业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优先级设置原则：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静态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动态优先级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&gt;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用户；交互型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&gt;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非交互型；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I/O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型</a:t>
            </a:r>
            <a:r>
              <a:rPr lang="en-US" altLang="zh-CN" sz="1600" dirty="0"/>
              <a:t>&gt;</a:t>
            </a:r>
            <a:r>
              <a:rPr lang="zh-CN" altLang="en-US" sz="1600" dirty="0"/>
              <a:t>计算型</a:t>
            </a:r>
            <a:endParaRPr lang="en-US" altLang="zh-CN" sz="1600" dirty="0"/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低优先级进程可能会产生“饥饿”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B22C776-5313-4C25-9381-8DF690158573}"/>
              </a:ext>
            </a:extLst>
          </p:cNvPr>
          <p:cNvGrpSpPr/>
          <p:nvPr/>
        </p:nvGrpSpPr>
        <p:grpSpPr>
          <a:xfrm>
            <a:off x="5693364" y="3560400"/>
            <a:ext cx="5947555" cy="1559474"/>
            <a:chOff x="5806411" y="3023701"/>
            <a:chExt cx="5947555" cy="15594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817211-E621-4CA2-82E2-A918FC6DEFBB}"/>
                </a:ext>
              </a:extLst>
            </p:cNvPr>
            <p:cNvSpPr/>
            <p:nvPr/>
          </p:nvSpPr>
          <p:spPr>
            <a:xfrm>
              <a:off x="7920880" y="3509123"/>
              <a:ext cx="527705" cy="3512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P2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787F830-EEFD-4B0C-A5D2-1E71D9D94B82}"/>
                </a:ext>
              </a:extLst>
            </p:cNvPr>
            <p:cNvGrpSpPr/>
            <p:nvPr/>
          </p:nvGrpSpPr>
          <p:grpSpPr>
            <a:xfrm>
              <a:off x="8757459" y="3509123"/>
              <a:ext cx="642981" cy="351226"/>
              <a:chOff x="6343919" y="1903445"/>
              <a:chExt cx="1690999" cy="709126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B0D6C71-6DDB-4464-88EE-7842EA52D348}"/>
                  </a:ext>
                </a:extLst>
              </p:cNvPr>
              <p:cNvSpPr/>
              <p:nvPr/>
            </p:nvSpPr>
            <p:spPr>
              <a:xfrm>
                <a:off x="6343919" y="1903445"/>
                <a:ext cx="1690999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err="1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P3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AA929FB-82AE-4EE7-96E2-DC79F63906A1}"/>
                  </a:ext>
                </a:extLst>
              </p:cNvPr>
              <p:cNvSpPr/>
              <p:nvPr/>
            </p:nvSpPr>
            <p:spPr>
              <a:xfrm>
                <a:off x="7553242" y="1903445"/>
                <a:ext cx="261258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7FE64D1-AF1C-4FB4-B226-39636F636714}"/>
                </a:ext>
              </a:extLst>
            </p:cNvPr>
            <p:cNvSpPr/>
            <p:nvPr/>
          </p:nvSpPr>
          <p:spPr>
            <a:xfrm>
              <a:off x="9687429" y="3509123"/>
              <a:ext cx="752768" cy="3512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…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D92BBC8-4E64-4428-BF3D-BB4D57C8A469}"/>
                </a:ext>
              </a:extLst>
            </p:cNvPr>
            <p:cNvCxnSpPr>
              <a:cxnSpLocks/>
              <a:stCxn id="5" idx="3"/>
              <a:endCxn id="32" idx="1"/>
            </p:cNvCxnSpPr>
            <p:nvPr/>
          </p:nvCxnSpPr>
          <p:spPr>
            <a:xfrm>
              <a:off x="8448585" y="3684736"/>
              <a:ext cx="308874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857FE996-4937-4E64-9D83-FCED6395F560}"/>
                </a:ext>
              </a:extLst>
            </p:cNvPr>
            <p:cNvCxnSpPr>
              <a:cxnSpLocks/>
              <a:stCxn id="32" idx="3"/>
              <a:endCxn id="7" idx="1"/>
            </p:cNvCxnSpPr>
            <p:nvPr/>
          </p:nvCxnSpPr>
          <p:spPr>
            <a:xfrm>
              <a:off x="9400440" y="3684736"/>
              <a:ext cx="286989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BA2243F-3C7C-4907-BC32-B7B8C0977924}"/>
                </a:ext>
              </a:extLst>
            </p:cNvPr>
            <p:cNvGrpSpPr/>
            <p:nvPr/>
          </p:nvGrpSpPr>
          <p:grpSpPr>
            <a:xfrm>
              <a:off x="7155324" y="3509123"/>
              <a:ext cx="483081" cy="351226"/>
              <a:chOff x="6577653" y="1903445"/>
              <a:chExt cx="1270473" cy="709126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E6F5208-2EE7-40EC-8025-19B1289BF01B}"/>
                  </a:ext>
                </a:extLst>
              </p:cNvPr>
              <p:cNvSpPr/>
              <p:nvPr/>
            </p:nvSpPr>
            <p:spPr>
              <a:xfrm>
                <a:off x="6577653" y="1903445"/>
                <a:ext cx="1270473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P1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9050926-0F1B-4A94-8CE6-42A5D83C7B9F}"/>
                  </a:ext>
                </a:extLst>
              </p:cNvPr>
              <p:cNvSpPr/>
              <p:nvPr/>
            </p:nvSpPr>
            <p:spPr>
              <a:xfrm>
                <a:off x="7553242" y="1903445"/>
                <a:ext cx="261258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0B36F3-33FB-4BBE-A6DF-A0030E00CDD9}"/>
                </a:ext>
              </a:extLst>
            </p:cNvPr>
            <p:cNvSpPr/>
            <p:nvPr/>
          </p:nvSpPr>
          <p:spPr>
            <a:xfrm>
              <a:off x="10626545" y="3509123"/>
              <a:ext cx="415931" cy="3512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Pn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F0EBA99-2BBB-47DA-B511-C1F715ED7EAC}"/>
                </a:ext>
              </a:extLst>
            </p:cNvPr>
            <p:cNvCxnSpPr>
              <a:cxnSpLocks/>
              <a:stCxn id="31" idx="3"/>
              <a:endCxn id="5" idx="1"/>
            </p:cNvCxnSpPr>
            <p:nvPr/>
          </p:nvCxnSpPr>
          <p:spPr>
            <a:xfrm>
              <a:off x="7625619" y="3684736"/>
              <a:ext cx="295261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A023DC7-D3A2-48E1-8517-6643313E5C0B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10440197" y="3684736"/>
              <a:ext cx="186348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DCA137E-FACB-475A-89A4-9DCD577C7877}"/>
                </a:ext>
              </a:extLst>
            </p:cNvPr>
            <p:cNvCxnSpPr/>
            <p:nvPr/>
          </p:nvCxnSpPr>
          <p:spPr>
            <a:xfrm>
              <a:off x="7013084" y="3453983"/>
              <a:ext cx="416337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2D4E06F-8F34-486B-A674-81FE96199DF4}"/>
                </a:ext>
              </a:extLst>
            </p:cNvPr>
            <p:cNvCxnSpPr/>
            <p:nvPr/>
          </p:nvCxnSpPr>
          <p:spPr>
            <a:xfrm>
              <a:off x="7013084" y="3926246"/>
              <a:ext cx="416337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2990E2D-E3EF-43B4-B8A1-E375CDCF3AA1}"/>
                </a:ext>
              </a:extLst>
            </p:cNvPr>
            <p:cNvGrpSpPr/>
            <p:nvPr/>
          </p:nvGrpSpPr>
          <p:grpSpPr>
            <a:xfrm>
              <a:off x="11069505" y="3328494"/>
              <a:ext cx="684461" cy="398501"/>
              <a:chOff x="11050090" y="2697258"/>
              <a:chExt cx="718688" cy="398501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93F2816-2180-4D05-8461-5FF2D02DF109}"/>
                  </a:ext>
                </a:extLst>
              </p:cNvPr>
              <p:cNvSpPr txBox="1"/>
              <p:nvPr/>
            </p:nvSpPr>
            <p:spPr>
              <a:xfrm>
                <a:off x="11064447" y="2697258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入队</a:t>
                </a: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2ED45352-AA18-4B77-B216-80045A9E63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50090" y="3095759"/>
                <a:ext cx="718688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2FAB87D-E39F-4870-8396-7E84F92313D0}"/>
                </a:ext>
              </a:extLst>
            </p:cNvPr>
            <p:cNvGrpSpPr/>
            <p:nvPr/>
          </p:nvGrpSpPr>
          <p:grpSpPr>
            <a:xfrm>
              <a:off x="6308374" y="3312151"/>
              <a:ext cx="689975" cy="398501"/>
              <a:chOff x="5645085" y="2697258"/>
              <a:chExt cx="718688" cy="398501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088D2C7-7AFC-4DA9-A567-F387FE591CD7}"/>
                  </a:ext>
                </a:extLst>
              </p:cNvPr>
              <p:cNvSpPr txBox="1"/>
              <p:nvPr/>
            </p:nvSpPr>
            <p:spPr>
              <a:xfrm>
                <a:off x="5659442" y="2697258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出队</a:t>
                </a:r>
              </a:p>
            </p:txBody>
          </p: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2724F057-614D-4539-9A53-DFDC4DBB3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5085" y="3095759"/>
                <a:ext cx="718688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D535D4E-1554-47D3-AF98-A8F565D099D4}"/>
                </a:ext>
              </a:extLst>
            </p:cNvPr>
            <p:cNvGrpSpPr/>
            <p:nvPr/>
          </p:nvGrpSpPr>
          <p:grpSpPr>
            <a:xfrm>
              <a:off x="5806411" y="3556914"/>
              <a:ext cx="1852821" cy="1026261"/>
              <a:chOff x="5529686" y="3162095"/>
              <a:chExt cx="1852821" cy="1026261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EB14094-204E-4A5B-877A-DCA9E39177F4}"/>
                  </a:ext>
                </a:extLst>
              </p:cNvPr>
              <p:cNvSpPr txBox="1"/>
              <p:nvPr/>
            </p:nvSpPr>
            <p:spPr>
              <a:xfrm>
                <a:off x="6692532" y="3819024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队头</a:t>
                </a:r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9B2EAE6A-A3EF-40C5-AD7F-881C61049E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9068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4E866A5-F083-4176-A402-9278A675E594}"/>
                  </a:ext>
                </a:extLst>
              </p:cNvPr>
              <p:cNvSpPr txBox="1"/>
              <p:nvPr/>
            </p:nvSpPr>
            <p:spPr>
              <a:xfrm>
                <a:off x="5529686" y="3162095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 </a:t>
                </a:r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 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8DC448E-09F7-4766-B8CC-D4836BC8E99B}"/>
                </a:ext>
              </a:extLst>
            </p:cNvPr>
            <p:cNvGrpSpPr/>
            <p:nvPr/>
          </p:nvGrpSpPr>
          <p:grpSpPr>
            <a:xfrm>
              <a:off x="10352501" y="3967506"/>
              <a:ext cx="689975" cy="615669"/>
              <a:chOff x="9798325" y="3572687"/>
              <a:chExt cx="689975" cy="615669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332AB1B-F552-4DA3-A49B-671738AEBE37}"/>
                  </a:ext>
                </a:extLst>
              </p:cNvPr>
              <p:cNvSpPr txBox="1"/>
              <p:nvPr/>
            </p:nvSpPr>
            <p:spPr>
              <a:xfrm>
                <a:off x="9798325" y="3819024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队尾</a:t>
                </a: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F105F10D-C20F-4B43-8CEE-56ADDF39A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4861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8C1CAA6-13F1-4B5F-89D0-B4E1F9A1B929}"/>
                </a:ext>
              </a:extLst>
            </p:cNvPr>
            <p:cNvSpPr txBox="1"/>
            <p:nvPr/>
          </p:nvSpPr>
          <p:spPr>
            <a:xfrm>
              <a:off x="7332772" y="3023701"/>
              <a:ext cx="32416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后备作业</a:t>
              </a:r>
              <a:r>
                <a:rPr lang="en-US" altLang="zh-CN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就绪队列</a:t>
              </a:r>
            </a:p>
          </p:txBody>
        </p:sp>
      </p:grp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2F00DA2A-DC7A-4710-85DC-F59D2C269455}"/>
              </a:ext>
            </a:extLst>
          </p:cNvPr>
          <p:cNvCxnSpPr>
            <a:cxnSpLocks/>
            <a:stCxn id="11" idx="2"/>
            <a:endCxn id="25" idx="2"/>
          </p:cNvCxnSpPr>
          <p:nvPr/>
        </p:nvCxnSpPr>
        <p:spPr>
          <a:xfrm rot="5400000">
            <a:off x="8346960" y="2088440"/>
            <a:ext cx="65897" cy="4683112"/>
          </a:xfrm>
          <a:prstGeom prst="curvedConnector3">
            <a:avLst>
              <a:gd name="adj1" fmla="val 527734"/>
            </a:avLst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152400B-E7F2-458A-8AC2-53B488200040}"/>
              </a:ext>
            </a:extLst>
          </p:cNvPr>
          <p:cNvSpPr txBox="1"/>
          <p:nvPr/>
        </p:nvSpPr>
        <p:spPr>
          <a:xfrm>
            <a:off x="7774172" y="4771435"/>
            <a:ext cx="24652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5"/>
                </a:solidFill>
              </a:rPr>
              <a:t>剥夺式：高优先级立即执行</a:t>
            </a:r>
            <a:endParaRPr lang="en-US" altLang="zh-CN" sz="1400" dirty="0">
              <a:solidFill>
                <a:schemeClr val="accent5"/>
              </a:solidFill>
            </a:endParaRPr>
          </a:p>
          <a:p>
            <a:r>
              <a:rPr lang="zh-CN" altLang="en-US" sz="1400" dirty="0">
                <a:solidFill>
                  <a:schemeClr val="accent5"/>
                </a:solidFill>
              </a:rPr>
              <a:t>非剥夺式：高优先级等待当前进程让出处理机后执行</a:t>
            </a:r>
          </a:p>
        </p:txBody>
      </p:sp>
    </p:spTree>
    <p:extLst>
      <p:ext uri="{BB962C8B-B14F-4D97-AF65-F5344CB8AC3E}">
        <p14:creationId xmlns:p14="http://schemas.microsoft.com/office/powerpoint/2010/main" val="13671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什么是进程？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9C9A411-6E5C-44AA-A080-8404B5D5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进程的概念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进程的结构和特征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进程与线程</a:t>
            </a:r>
          </a:p>
        </p:txBody>
      </p:sp>
    </p:spTree>
    <p:extLst>
      <p:ext uri="{BB962C8B-B14F-4D97-AF65-F5344CB8AC3E}">
        <p14:creationId xmlns:p14="http://schemas.microsoft.com/office/powerpoint/2010/main" val="66721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进程调度：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时间片轮转调度</a:t>
            </a:r>
            <a:r>
              <a:rPr lang="zh-CN" altLang="en-US" dirty="0"/>
              <a:t>（</a:t>
            </a:r>
            <a:r>
              <a:rPr lang="en-US" altLang="zh-CN" dirty="0"/>
              <a:t>RR</a:t>
            </a:r>
            <a:r>
              <a:rPr lang="zh-CN" altLang="en-US" dirty="0"/>
              <a:t>，</a:t>
            </a:r>
            <a:r>
              <a:rPr lang="en-US" altLang="zh-CN" dirty="0"/>
              <a:t>Round-Robin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算法内容：按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到达就绪队列的顺序，轮流分配一个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时间片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去执行，时间用完则剥夺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算法原则：公平、轮流为每个进程服务，进程在一定时间内都能得到响应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调度方式：抢占式，由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时钟中断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确定时间到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适用场景：进程调度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优缺点：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公平，响应快，适用于分时系统</a:t>
            </a:r>
            <a:endParaRPr lang="en-US" altLang="zh-CN" sz="14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时间片决定因素：系统响应时间、就绪队列进程数量、系统处理能力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时间片太大，相当于</a:t>
            </a:r>
            <a:r>
              <a:rPr lang="en-US" altLang="zh-CN" sz="1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FCFS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；太小，处理机切换频繁，开销增大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B22C776-5313-4C25-9381-8DF690158573}"/>
              </a:ext>
            </a:extLst>
          </p:cNvPr>
          <p:cNvGrpSpPr/>
          <p:nvPr/>
        </p:nvGrpSpPr>
        <p:grpSpPr>
          <a:xfrm>
            <a:off x="5693364" y="3560400"/>
            <a:ext cx="5947555" cy="1559474"/>
            <a:chOff x="5806411" y="3023701"/>
            <a:chExt cx="5947555" cy="15594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817211-E621-4CA2-82E2-A918FC6DEFBB}"/>
                </a:ext>
              </a:extLst>
            </p:cNvPr>
            <p:cNvSpPr/>
            <p:nvPr/>
          </p:nvSpPr>
          <p:spPr>
            <a:xfrm>
              <a:off x="7920880" y="3509123"/>
              <a:ext cx="527705" cy="3512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P2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787F830-EEFD-4B0C-A5D2-1E71D9D94B82}"/>
                </a:ext>
              </a:extLst>
            </p:cNvPr>
            <p:cNvGrpSpPr/>
            <p:nvPr/>
          </p:nvGrpSpPr>
          <p:grpSpPr>
            <a:xfrm>
              <a:off x="8757459" y="3509123"/>
              <a:ext cx="642981" cy="351226"/>
              <a:chOff x="6343919" y="1903445"/>
              <a:chExt cx="1690999" cy="709126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B0D6C71-6DDB-4464-88EE-7842EA52D348}"/>
                  </a:ext>
                </a:extLst>
              </p:cNvPr>
              <p:cNvSpPr/>
              <p:nvPr/>
            </p:nvSpPr>
            <p:spPr>
              <a:xfrm>
                <a:off x="6343919" y="1903445"/>
                <a:ext cx="1690999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err="1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P3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AA929FB-82AE-4EE7-96E2-DC79F63906A1}"/>
                  </a:ext>
                </a:extLst>
              </p:cNvPr>
              <p:cNvSpPr/>
              <p:nvPr/>
            </p:nvSpPr>
            <p:spPr>
              <a:xfrm>
                <a:off x="7553242" y="1903445"/>
                <a:ext cx="261258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7FE64D1-AF1C-4FB4-B226-39636F636714}"/>
                </a:ext>
              </a:extLst>
            </p:cNvPr>
            <p:cNvSpPr/>
            <p:nvPr/>
          </p:nvSpPr>
          <p:spPr>
            <a:xfrm>
              <a:off x="9687429" y="3509123"/>
              <a:ext cx="752768" cy="3512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…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D92BBC8-4E64-4428-BF3D-BB4D57C8A469}"/>
                </a:ext>
              </a:extLst>
            </p:cNvPr>
            <p:cNvCxnSpPr>
              <a:cxnSpLocks/>
              <a:stCxn id="5" idx="3"/>
              <a:endCxn id="32" idx="1"/>
            </p:cNvCxnSpPr>
            <p:nvPr/>
          </p:nvCxnSpPr>
          <p:spPr>
            <a:xfrm>
              <a:off x="8448585" y="3684736"/>
              <a:ext cx="308874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857FE996-4937-4E64-9D83-FCED6395F560}"/>
                </a:ext>
              </a:extLst>
            </p:cNvPr>
            <p:cNvCxnSpPr>
              <a:cxnSpLocks/>
              <a:stCxn id="32" idx="3"/>
              <a:endCxn id="7" idx="1"/>
            </p:cNvCxnSpPr>
            <p:nvPr/>
          </p:nvCxnSpPr>
          <p:spPr>
            <a:xfrm>
              <a:off x="9400440" y="3684736"/>
              <a:ext cx="286989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BA2243F-3C7C-4907-BC32-B7B8C0977924}"/>
                </a:ext>
              </a:extLst>
            </p:cNvPr>
            <p:cNvGrpSpPr/>
            <p:nvPr/>
          </p:nvGrpSpPr>
          <p:grpSpPr>
            <a:xfrm>
              <a:off x="7155324" y="3509123"/>
              <a:ext cx="483081" cy="351226"/>
              <a:chOff x="6577653" y="1903445"/>
              <a:chExt cx="1270473" cy="709126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E6F5208-2EE7-40EC-8025-19B1289BF01B}"/>
                  </a:ext>
                </a:extLst>
              </p:cNvPr>
              <p:cNvSpPr/>
              <p:nvPr/>
            </p:nvSpPr>
            <p:spPr>
              <a:xfrm>
                <a:off x="6577653" y="1903445"/>
                <a:ext cx="1270473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P1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9050926-0F1B-4A94-8CE6-42A5D83C7B9F}"/>
                  </a:ext>
                </a:extLst>
              </p:cNvPr>
              <p:cNvSpPr/>
              <p:nvPr/>
            </p:nvSpPr>
            <p:spPr>
              <a:xfrm>
                <a:off x="7553242" y="1903445"/>
                <a:ext cx="261258" cy="70912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0B36F3-33FB-4BBE-A6DF-A0030E00CDD9}"/>
                </a:ext>
              </a:extLst>
            </p:cNvPr>
            <p:cNvSpPr/>
            <p:nvPr/>
          </p:nvSpPr>
          <p:spPr>
            <a:xfrm>
              <a:off x="10626545" y="3509123"/>
              <a:ext cx="415931" cy="3512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Pn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F0EBA99-2BBB-47DA-B511-C1F715ED7EAC}"/>
                </a:ext>
              </a:extLst>
            </p:cNvPr>
            <p:cNvCxnSpPr>
              <a:cxnSpLocks/>
              <a:stCxn id="31" idx="3"/>
              <a:endCxn id="5" idx="1"/>
            </p:cNvCxnSpPr>
            <p:nvPr/>
          </p:nvCxnSpPr>
          <p:spPr>
            <a:xfrm>
              <a:off x="7625619" y="3684736"/>
              <a:ext cx="295261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A023DC7-D3A2-48E1-8517-6643313E5C0B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10440197" y="3684736"/>
              <a:ext cx="186348" cy="0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DCA137E-FACB-475A-89A4-9DCD577C7877}"/>
                </a:ext>
              </a:extLst>
            </p:cNvPr>
            <p:cNvCxnSpPr/>
            <p:nvPr/>
          </p:nvCxnSpPr>
          <p:spPr>
            <a:xfrm>
              <a:off x="7013084" y="3453983"/>
              <a:ext cx="416337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2D4E06F-8F34-486B-A674-81FE96199DF4}"/>
                </a:ext>
              </a:extLst>
            </p:cNvPr>
            <p:cNvCxnSpPr/>
            <p:nvPr/>
          </p:nvCxnSpPr>
          <p:spPr>
            <a:xfrm>
              <a:off x="7013084" y="3926246"/>
              <a:ext cx="416337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2990E2D-E3EF-43B4-B8A1-E375CDCF3AA1}"/>
                </a:ext>
              </a:extLst>
            </p:cNvPr>
            <p:cNvGrpSpPr/>
            <p:nvPr/>
          </p:nvGrpSpPr>
          <p:grpSpPr>
            <a:xfrm>
              <a:off x="11069505" y="3328494"/>
              <a:ext cx="684461" cy="398501"/>
              <a:chOff x="11050090" y="2697258"/>
              <a:chExt cx="718688" cy="398501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93F2816-2180-4D05-8461-5FF2D02DF109}"/>
                  </a:ext>
                </a:extLst>
              </p:cNvPr>
              <p:cNvSpPr txBox="1"/>
              <p:nvPr/>
            </p:nvSpPr>
            <p:spPr>
              <a:xfrm>
                <a:off x="11064447" y="2697258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入队</a:t>
                </a: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2ED45352-AA18-4B77-B216-80045A9E63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50090" y="3095759"/>
                <a:ext cx="718688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2FAB87D-E39F-4870-8396-7E84F92313D0}"/>
                </a:ext>
              </a:extLst>
            </p:cNvPr>
            <p:cNvGrpSpPr/>
            <p:nvPr/>
          </p:nvGrpSpPr>
          <p:grpSpPr>
            <a:xfrm>
              <a:off x="6308374" y="3312151"/>
              <a:ext cx="689975" cy="398501"/>
              <a:chOff x="5645085" y="2697258"/>
              <a:chExt cx="718688" cy="398501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088D2C7-7AFC-4DA9-A567-F387FE591CD7}"/>
                  </a:ext>
                </a:extLst>
              </p:cNvPr>
              <p:cNvSpPr txBox="1"/>
              <p:nvPr/>
            </p:nvSpPr>
            <p:spPr>
              <a:xfrm>
                <a:off x="5659442" y="2697258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出队</a:t>
                </a:r>
              </a:p>
            </p:txBody>
          </p: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2724F057-614D-4539-9A53-DFDC4DBB3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5085" y="3095759"/>
                <a:ext cx="718688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D535D4E-1554-47D3-AF98-A8F565D099D4}"/>
                </a:ext>
              </a:extLst>
            </p:cNvPr>
            <p:cNvGrpSpPr/>
            <p:nvPr/>
          </p:nvGrpSpPr>
          <p:grpSpPr>
            <a:xfrm>
              <a:off x="5806411" y="3556914"/>
              <a:ext cx="4258487" cy="1026261"/>
              <a:chOff x="5529686" y="3162095"/>
              <a:chExt cx="4258487" cy="1026261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EB14094-204E-4A5B-877A-DCA9E39177F4}"/>
                  </a:ext>
                </a:extLst>
              </p:cNvPr>
              <p:cNvSpPr txBox="1"/>
              <p:nvPr/>
            </p:nvSpPr>
            <p:spPr>
              <a:xfrm>
                <a:off x="6692532" y="3819024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队头</a:t>
                </a:r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9B2EAE6A-A3EF-40C5-AD7F-881C61049E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9068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4E866A5-F083-4176-A402-9278A675E594}"/>
                  </a:ext>
                </a:extLst>
              </p:cNvPr>
              <p:cNvSpPr txBox="1"/>
              <p:nvPr/>
            </p:nvSpPr>
            <p:spPr>
              <a:xfrm>
                <a:off x="5529686" y="3162095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 </a:t>
                </a:r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 </a:t>
                </a:r>
              </a:p>
            </p:txBody>
          </p: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0D841EC6-D58C-4571-9D2E-5DC799821B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9562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665D506C-B4A2-4134-A9DF-3002039CA0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19132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E5390D17-CBBF-4D78-B499-7811A9F953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8173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8DC448E-09F7-4766-B8CC-D4836BC8E99B}"/>
                </a:ext>
              </a:extLst>
            </p:cNvPr>
            <p:cNvGrpSpPr/>
            <p:nvPr/>
          </p:nvGrpSpPr>
          <p:grpSpPr>
            <a:xfrm>
              <a:off x="10352501" y="3967506"/>
              <a:ext cx="689975" cy="615669"/>
              <a:chOff x="9798325" y="3572687"/>
              <a:chExt cx="689975" cy="615669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332AB1B-F552-4DA3-A49B-671738AEBE37}"/>
                  </a:ext>
                </a:extLst>
              </p:cNvPr>
              <p:cNvSpPr txBox="1"/>
              <p:nvPr/>
            </p:nvSpPr>
            <p:spPr>
              <a:xfrm>
                <a:off x="9798325" y="3819024"/>
                <a:ext cx="68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队尾</a:t>
                </a: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F105F10D-C20F-4B43-8CEE-56ADDF39A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4861" y="3572687"/>
                <a:ext cx="0" cy="2582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8C1CAA6-13F1-4B5F-89D0-B4E1F9A1B929}"/>
                </a:ext>
              </a:extLst>
            </p:cNvPr>
            <p:cNvSpPr txBox="1"/>
            <p:nvPr/>
          </p:nvSpPr>
          <p:spPr>
            <a:xfrm>
              <a:off x="7332772" y="3023701"/>
              <a:ext cx="32416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accent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就绪队列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D962B357-4D6B-413E-8FFA-381166B849AD}"/>
              </a:ext>
            </a:extLst>
          </p:cNvPr>
          <p:cNvSpPr txBox="1"/>
          <p:nvPr/>
        </p:nvSpPr>
        <p:spPr>
          <a:xfrm>
            <a:off x="7774172" y="4771435"/>
            <a:ext cx="2465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5"/>
                </a:solidFill>
              </a:rPr>
              <a:t>每个进程轮流获得一个时间片，都只能在时间片内执行</a:t>
            </a:r>
          </a:p>
        </p:txBody>
      </p:sp>
    </p:spTree>
    <p:extLst>
      <p:ext uri="{BB962C8B-B14F-4D97-AF65-F5344CB8AC3E}">
        <p14:creationId xmlns:p14="http://schemas.microsoft.com/office/powerpoint/2010/main" val="365939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进程调度：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多级反馈队列调度</a:t>
            </a:r>
            <a:r>
              <a:rPr lang="zh-CN" altLang="en-US" sz="2400" dirty="0"/>
              <a:t>（</a:t>
            </a:r>
            <a:r>
              <a:rPr lang="en-US" altLang="zh-CN" sz="2400" dirty="0" err="1"/>
              <a:t>MFQ</a:t>
            </a:r>
            <a:r>
              <a:rPr lang="zh-CN" altLang="en-US" sz="2400" dirty="0"/>
              <a:t>，</a:t>
            </a:r>
            <a:r>
              <a:rPr lang="en-US" altLang="zh-CN" sz="2400" dirty="0"/>
              <a:t>Multileveled Feedback Queue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算法内容：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685834" lvl="1" indent="0">
              <a:lnSpc>
                <a:spcPct val="150000"/>
              </a:lnSpc>
              <a:buNone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设置多个按优先级排序的就绪队列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685834" lvl="1" indent="0">
              <a:lnSpc>
                <a:spcPct val="150000"/>
              </a:lnSpc>
              <a:buNone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优先级从高到底，时间片从小到大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685834" lvl="1" indent="0">
              <a:lnSpc>
                <a:spcPct val="150000"/>
              </a:lnSpc>
              <a:buNone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新进程采用队列降级法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57" lvl="2" indent="0">
              <a:lnSpc>
                <a:spcPct val="150000"/>
              </a:lnSpc>
              <a:buNone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进入第一级队列，按</a:t>
            </a:r>
            <a:r>
              <a:rPr lang="en-US" altLang="zh-CN" sz="1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FCFS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分时间片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57" lvl="2" indent="0">
              <a:lnSpc>
                <a:spcPct val="150000"/>
              </a:lnSpc>
              <a:buNone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没有执行完，移到第二级，第三级。。。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685834" lvl="1" indent="0">
              <a:lnSpc>
                <a:spcPct val="150000"/>
              </a:lnSpc>
              <a:buNone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前面队列不为空，不执行后续队列进程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8D835C1A-CEF1-4A32-8DE0-2FB0BD03EF89}"/>
              </a:ext>
            </a:extLst>
          </p:cNvPr>
          <p:cNvGrpSpPr/>
          <p:nvPr/>
        </p:nvGrpSpPr>
        <p:grpSpPr>
          <a:xfrm>
            <a:off x="5592234" y="2615837"/>
            <a:ext cx="6212865" cy="3380794"/>
            <a:chOff x="5592234" y="2313833"/>
            <a:chExt cx="6212865" cy="3380794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8413A080-620B-45C5-A544-B53F456202D2}"/>
                </a:ext>
              </a:extLst>
            </p:cNvPr>
            <p:cNvGrpSpPr/>
            <p:nvPr/>
          </p:nvGrpSpPr>
          <p:grpSpPr>
            <a:xfrm>
              <a:off x="5617864" y="4617414"/>
              <a:ext cx="5547791" cy="1077213"/>
              <a:chOff x="6171537" y="4818749"/>
              <a:chExt cx="5547791" cy="1077213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A817211-E621-4CA2-82E2-A918FC6DEFBB}"/>
                  </a:ext>
                </a:extLst>
              </p:cNvPr>
              <p:cNvSpPr/>
              <p:nvPr/>
            </p:nvSpPr>
            <p:spPr>
              <a:xfrm>
                <a:off x="8163778" y="5253751"/>
                <a:ext cx="497201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P2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E787F830-EEFD-4B0C-A5D2-1E71D9D94B82}"/>
                  </a:ext>
                </a:extLst>
              </p:cNvPr>
              <p:cNvGrpSpPr/>
              <p:nvPr/>
            </p:nvGrpSpPr>
            <p:grpSpPr>
              <a:xfrm>
                <a:off x="8951998" y="5253751"/>
                <a:ext cx="605813" cy="314745"/>
                <a:chOff x="6343919" y="1903445"/>
                <a:chExt cx="1690999" cy="709126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BB0D6C71-6DDB-4464-88EE-7842EA52D348}"/>
                    </a:ext>
                  </a:extLst>
                </p:cNvPr>
                <p:cNvSpPr/>
                <p:nvPr/>
              </p:nvSpPr>
              <p:spPr>
                <a:xfrm>
                  <a:off x="6343919" y="1903445"/>
                  <a:ext cx="1690999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P3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DAA929FB-82AE-4EE7-96E2-DC79F63906A1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FE64D1-AF1C-4FB4-B226-39636F636714}"/>
                  </a:ext>
                </a:extLst>
              </p:cNvPr>
              <p:cNvSpPr/>
              <p:nvPr/>
            </p:nvSpPr>
            <p:spPr>
              <a:xfrm>
                <a:off x="9828210" y="5253751"/>
                <a:ext cx="709254" cy="31474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…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DD92BBC8-4E64-4428-BF3D-BB4D57C8A469}"/>
                  </a:ext>
                </a:extLst>
              </p:cNvPr>
              <p:cNvCxnSpPr>
                <a:cxnSpLocks/>
                <a:stCxn id="5" idx="3"/>
                <a:endCxn id="32" idx="1"/>
              </p:cNvCxnSpPr>
              <p:nvPr/>
            </p:nvCxnSpPr>
            <p:spPr>
              <a:xfrm>
                <a:off x="8660979" y="5411123"/>
                <a:ext cx="29101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857FE996-4937-4E64-9D83-FCED6395F560}"/>
                  </a:ext>
                </a:extLst>
              </p:cNvPr>
              <p:cNvCxnSpPr>
                <a:cxnSpLocks/>
                <a:stCxn id="32" idx="3"/>
                <a:endCxn id="7" idx="1"/>
              </p:cNvCxnSpPr>
              <p:nvPr/>
            </p:nvCxnSpPr>
            <p:spPr>
              <a:xfrm>
                <a:off x="9557811" y="5411123"/>
                <a:ext cx="27039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EBA2243F-3C7C-4907-BC32-B7B8C0977924}"/>
                  </a:ext>
                </a:extLst>
              </p:cNvPr>
              <p:cNvGrpSpPr/>
              <p:nvPr/>
            </p:nvGrpSpPr>
            <p:grpSpPr>
              <a:xfrm>
                <a:off x="7442475" y="5253751"/>
                <a:ext cx="455156" cy="314745"/>
                <a:chOff x="6577653" y="1903445"/>
                <a:chExt cx="1270473" cy="709126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E6F5208-2EE7-40EC-8025-19B1289BF01B}"/>
                    </a:ext>
                  </a:extLst>
                </p:cNvPr>
                <p:cNvSpPr/>
                <p:nvPr/>
              </p:nvSpPr>
              <p:spPr>
                <a:xfrm>
                  <a:off x="6577653" y="1903445"/>
                  <a:ext cx="1270473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P1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09050926-0F1B-4A94-8CE6-42A5D83C7B9F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10B36F3-33FB-4BBE-A6DF-A0030E00CDD9}"/>
                  </a:ext>
                </a:extLst>
              </p:cNvPr>
              <p:cNvSpPr/>
              <p:nvPr/>
            </p:nvSpPr>
            <p:spPr>
              <a:xfrm>
                <a:off x="10713040" y="5253751"/>
                <a:ext cx="391888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Pn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4F0EBA99-2BBB-47DA-B511-C1F715ED7EAC}"/>
                  </a:ext>
                </a:extLst>
              </p:cNvPr>
              <p:cNvCxnSpPr>
                <a:cxnSpLocks/>
                <a:stCxn id="31" idx="3"/>
                <a:endCxn id="5" idx="1"/>
              </p:cNvCxnSpPr>
              <p:nvPr/>
            </p:nvCxnSpPr>
            <p:spPr>
              <a:xfrm>
                <a:off x="7885585" y="5411123"/>
                <a:ext cx="278193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6A023DC7-D3A2-48E1-8517-6643313E5C0B}"/>
                  </a:ext>
                </a:extLst>
              </p:cNvPr>
              <p:cNvCxnSpPr>
                <a:cxnSpLocks/>
                <a:stCxn id="7" idx="3"/>
                <a:endCxn id="11" idx="1"/>
              </p:cNvCxnSpPr>
              <p:nvPr/>
            </p:nvCxnSpPr>
            <p:spPr>
              <a:xfrm>
                <a:off x="10537464" y="5411123"/>
                <a:ext cx="175576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FDCA137E-FACB-475A-89A4-9DCD577C7877}"/>
                  </a:ext>
                </a:extLst>
              </p:cNvPr>
              <p:cNvCxnSpPr/>
              <p:nvPr/>
            </p:nvCxnSpPr>
            <p:spPr>
              <a:xfrm>
                <a:off x="7308458" y="5204338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02D4E06F-8F34-486B-A674-81FE96199DF4}"/>
                  </a:ext>
                </a:extLst>
              </p:cNvPr>
              <p:cNvCxnSpPr/>
              <p:nvPr/>
            </p:nvCxnSpPr>
            <p:spPr>
              <a:xfrm>
                <a:off x="7308458" y="5627548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C2990E2D-E3EF-43B4-B8A1-E375CDCF3AA1}"/>
                  </a:ext>
                </a:extLst>
              </p:cNvPr>
              <p:cNvGrpSpPr/>
              <p:nvPr/>
            </p:nvGrpSpPr>
            <p:grpSpPr>
              <a:xfrm>
                <a:off x="11186357" y="5091884"/>
                <a:ext cx="532971" cy="357109"/>
                <a:chOff x="11050090" y="2697258"/>
                <a:chExt cx="718688" cy="398501"/>
              </a:xfrm>
            </p:grpSpPr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993F2816-2180-4D05-8461-5FF2D02DF109}"/>
                    </a:ext>
                  </a:extLst>
                </p:cNvPr>
                <p:cNvSpPr txBox="1"/>
                <p:nvPr/>
              </p:nvSpPr>
              <p:spPr>
                <a:xfrm>
                  <a:off x="11064447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入队</a:t>
                  </a:r>
                </a:p>
              </p:txBody>
            </p: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2ED45352-AA18-4B77-B216-80045A9E6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50090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A2FAB87D-E39F-4870-8396-7E84F92313D0}"/>
                  </a:ext>
                </a:extLst>
              </p:cNvPr>
              <p:cNvGrpSpPr/>
              <p:nvPr/>
            </p:nvGrpSpPr>
            <p:grpSpPr>
              <a:xfrm>
                <a:off x="6700897" y="5077238"/>
                <a:ext cx="537265" cy="357109"/>
                <a:chOff x="5645085" y="2697258"/>
                <a:chExt cx="718688" cy="398501"/>
              </a:xfrm>
            </p:grpSpPr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2088D2C7-7AFC-4DA9-A567-F387FE591CD7}"/>
                    </a:ext>
                  </a:extLst>
                </p:cNvPr>
                <p:cNvSpPr txBox="1"/>
                <p:nvPr/>
              </p:nvSpPr>
              <p:spPr>
                <a:xfrm>
                  <a:off x="5659442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出队</a:t>
                  </a:r>
                </a:p>
              </p:txBody>
            </p:sp>
            <p:cxnSp>
              <p:nvCxnSpPr>
                <p:cNvPr id="27" name="直接箭头连接符 26">
                  <a:extLst>
                    <a:ext uri="{FF2B5EF4-FFF2-40B4-BE49-F238E27FC236}">
                      <a16:creationId xmlns:a16="http://schemas.microsoft.com/office/drawing/2014/main" id="{2724F057-614D-4539-9A53-DFDC4DBB31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45085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BD535D4E-1554-47D3-AF98-A8F565D099D4}"/>
                  </a:ext>
                </a:extLst>
              </p:cNvPr>
              <p:cNvGrpSpPr/>
              <p:nvPr/>
            </p:nvGrpSpPr>
            <p:grpSpPr>
              <a:xfrm>
                <a:off x="6171537" y="5296578"/>
                <a:ext cx="1422131" cy="599383"/>
                <a:chOff x="5529686" y="3162095"/>
                <a:chExt cx="1509382" cy="668856"/>
              </a:xfrm>
            </p:grpSpPr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9B2EAE6A-A3EF-40C5-AD7F-881C61049E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39068" y="3572687"/>
                  <a:ext cx="0" cy="258264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4E866A5-F083-4176-A402-9278A675E594}"/>
                    </a:ext>
                  </a:extLst>
                </p:cNvPr>
                <p:cNvSpPr txBox="1"/>
                <p:nvPr/>
              </p:nvSpPr>
              <p:spPr>
                <a:xfrm>
                  <a:off x="5529686" y="3162095"/>
                  <a:ext cx="689975" cy="3434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</a:p>
              </p:txBody>
            </p:sp>
          </p:grp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F105F10D-C20F-4B43-8CEE-56ADDF39A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1342" y="5664523"/>
                <a:ext cx="0" cy="23143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8C1CAA6-13F1-4B5F-89D0-B4E1F9A1B929}"/>
                  </a:ext>
                </a:extLst>
              </p:cNvPr>
              <p:cNvSpPr txBox="1"/>
              <p:nvPr/>
            </p:nvSpPr>
            <p:spPr>
              <a:xfrm>
                <a:off x="7609666" y="4818749"/>
                <a:ext cx="30542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就绪队列</a:t>
                </a: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A32824F8-5AC9-46B6-961C-83353F0E7597}"/>
                </a:ext>
              </a:extLst>
            </p:cNvPr>
            <p:cNvGrpSpPr/>
            <p:nvPr/>
          </p:nvGrpSpPr>
          <p:grpSpPr>
            <a:xfrm>
              <a:off x="5617864" y="3518111"/>
              <a:ext cx="5547791" cy="1077213"/>
              <a:chOff x="6171537" y="3719446"/>
              <a:chExt cx="5547791" cy="1077213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F9841D-D65E-4334-96BD-5273965EE66F}"/>
                  </a:ext>
                </a:extLst>
              </p:cNvPr>
              <p:cNvSpPr/>
              <p:nvPr/>
            </p:nvSpPr>
            <p:spPr>
              <a:xfrm>
                <a:off x="8163778" y="4154448"/>
                <a:ext cx="497201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P2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A2921775-FF2B-4FB7-8DCF-8AE9EE140185}"/>
                  </a:ext>
                </a:extLst>
              </p:cNvPr>
              <p:cNvGrpSpPr/>
              <p:nvPr/>
            </p:nvGrpSpPr>
            <p:grpSpPr>
              <a:xfrm>
                <a:off x="8951998" y="4154448"/>
                <a:ext cx="605813" cy="314745"/>
                <a:chOff x="6343919" y="1903445"/>
                <a:chExt cx="1690999" cy="709126"/>
              </a:xfrm>
            </p:grpSpPr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85F2D908-9E97-46E9-BFC9-068A55F01662}"/>
                    </a:ext>
                  </a:extLst>
                </p:cNvPr>
                <p:cNvSpPr/>
                <p:nvPr/>
              </p:nvSpPr>
              <p:spPr>
                <a:xfrm>
                  <a:off x="6343919" y="1903445"/>
                  <a:ext cx="1690999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P3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3E837E09-D0E1-491F-A821-1AEF67A2F892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A79C189-DA0A-4B30-A823-9C8703514700}"/>
                  </a:ext>
                </a:extLst>
              </p:cNvPr>
              <p:cNvSpPr/>
              <p:nvPr/>
            </p:nvSpPr>
            <p:spPr>
              <a:xfrm>
                <a:off x="9828210" y="4154448"/>
                <a:ext cx="709254" cy="31474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…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F006BA97-1A2D-4D1D-90AF-000F7331F47B}"/>
                  </a:ext>
                </a:extLst>
              </p:cNvPr>
              <p:cNvCxnSpPr>
                <a:cxnSpLocks/>
                <a:stCxn id="37" idx="3"/>
                <a:endCxn id="64" idx="1"/>
              </p:cNvCxnSpPr>
              <p:nvPr/>
            </p:nvCxnSpPr>
            <p:spPr>
              <a:xfrm>
                <a:off x="8660979" y="4311820"/>
                <a:ext cx="29101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379FBFBB-35B6-4F30-8AAA-EE8ADDEC9E68}"/>
                  </a:ext>
                </a:extLst>
              </p:cNvPr>
              <p:cNvCxnSpPr>
                <a:cxnSpLocks/>
                <a:stCxn id="64" idx="3"/>
                <a:endCxn id="39" idx="1"/>
              </p:cNvCxnSpPr>
              <p:nvPr/>
            </p:nvCxnSpPr>
            <p:spPr>
              <a:xfrm>
                <a:off x="9557811" y="4311820"/>
                <a:ext cx="27039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E8B41358-54E6-4E8B-85AE-2924B17783E1}"/>
                  </a:ext>
                </a:extLst>
              </p:cNvPr>
              <p:cNvGrpSpPr/>
              <p:nvPr/>
            </p:nvGrpSpPr>
            <p:grpSpPr>
              <a:xfrm>
                <a:off x="7442475" y="4154448"/>
                <a:ext cx="455156" cy="314745"/>
                <a:chOff x="6577653" y="1903445"/>
                <a:chExt cx="1270473" cy="709126"/>
              </a:xfrm>
            </p:grpSpPr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BD49A393-9C5E-4650-914E-475E5001B738}"/>
                    </a:ext>
                  </a:extLst>
                </p:cNvPr>
                <p:cNvSpPr/>
                <p:nvPr/>
              </p:nvSpPr>
              <p:spPr>
                <a:xfrm>
                  <a:off x="6577653" y="1903445"/>
                  <a:ext cx="1270473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P1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66C9BA9D-8A1B-46E9-A567-08F533109970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483371F-BEB8-4F5F-86BD-4B4E656B2329}"/>
                  </a:ext>
                </a:extLst>
              </p:cNvPr>
              <p:cNvSpPr/>
              <p:nvPr/>
            </p:nvSpPr>
            <p:spPr>
              <a:xfrm>
                <a:off x="10713040" y="4154448"/>
                <a:ext cx="391888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Pn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F4C856D2-9CE4-4761-BAA8-1D3C987054FA}"/>
                  </a:ext>
                </a:extLst>
              </p:cNvPr>
              <p:cNvCxnSpPr>
                <a:cxnSpLocks/>
                <a:stCxn id="63" idx="3"/>
                <a:endCxn id="37" idx="1"/>
              </p:cNvCxnSpPr>
              <p:nvPr/>
            </p:nvCxnSpPr>
            <p:spPr>
              <a:xfrm>
                <a:off x="7885585" y="4311820"/>
                <a:ext cx="278193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7A60C1EA-23D6-406D-842D-CBECD9687303}"/>
                  </a:ext>
                </a:extLst>
              </p:cNvPr>
              <p:cNvCxnSpPr>
                <a:cxnSpLocks/>
                <a:stCxn id="39" idx="3"/>
                <a:endCxn id="43" idx="1"/>
              </p:cNvCxnSpPr>
              <p:nvPr/>
            </p:nvCxnSpPr>
            <p:spPr>
              <a:xfrm>
                <a:off x="10537464" y="4311820"/>
                <a:ext cx="175576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E1ED4486-2A25-42B2-839D-817E8F6C7D59}"/>
                  </a:ext>
                </a:extLst>
              </p:cNvPr>
              <p:cNvCxnSpPr/>
              <p:nvPr/>
            </p:nvCxnSpPr>
            <p:spPr>
              <a:xfrm>
                <a:off x="7308458" y="4105035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BBB7DFA-8145-4301-B3AE-81F02EB870BB}"/>
                  </a:ext>
                </a:extLst>
              </p:cNvPr>
              <p:cNvCxnSpPr/>
              <p:nvPr/>
            </p:nvCxnSpPr>
            <p:spPr>
              <a:xfrm>
                <a:off x="7308458" y="4528245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FB9A9371-4B80-4099-ADA2-7D5D4B722E30}"/>
                  </a:ext>
                </a:extLst>
              </p:cNvPr>
              <p:cNvGrpSpPr/>
              <p:nvPr/>
            </p:nvGrpSpPr>
            <p:grpSpPr>
              <a:xfrm>
                <a:off x="11186357" y="3992581"/>
                <a:ext cx="532971" cy="357109"/>
                <a:chOff x="11050090" y="2697258"/>
                <a:chExt cx="718688" cy="398501"/>
              </a:xfrm>
            </p:grpSpPr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5CAF3C1-2CBF-4B21-8C0C-C4FD1EED1A5D}"/>
                    </a:ext>
                  </a:extLst>
                </p:cNvPr>
                <p:cNvSpPr txBox="1"/>
                <p:nvPr/>
              </p:nvSpPr>
              <p:spPr>
                <a:xfrm>
                  <a:off x="11064447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入队</a:t>
                  </a:r>
                </a:p>
              </p:txBody>
            </p:sp>
            <p:cxnSp>
              <p:nvCxnSpPr>
                <p:cNvPr id="61" name="直接箭头连接符 60">
                  <a:extLst>
                    <a:ext uri="{FF2B5EF4-FFF2-40B4-BE49-F238E27FC236}">
                      <a16:creationId xmlns:a16="http://schemas.microsoft.com/office/drawing/2014/main" id="{582E9366-0CE7-46BC-BF2B-AD5DEAF074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50090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4A63E21D-F400-4CED-BFC9-7D6DA77931A5}"/>
                  </a:ext>
                </a:extLst>
              </p:cNvPr>
              <p:cNvGrpSpPr/>
              <p:nvPr/>
            </p:nvGrpSpPr>
            <p:grpSpPr>
              <a:xfrm>
                <a:off x="6700897" y="3977935"/>
                <a:ext cx="537265" cy="357109"/>
                <a:chOff x="5645085" y="2697258"/>
                <a:chExt cx="718688" cy="398501"/>
              </a:xfrm>
            </p:grpSpPr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4FE9CF03-D986-4DF7-85F4-4D6CB49108D4}"/>
                    </a:ext>
                  </a:extLst>
                </p:cNvPr>
                <p:cNvSpPr txBox="1"/>
                <p:nvPr/>
              </p:nvSpPr>
              <p:spPr>
                <a:xfrm>
                  <a:off x="5659442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出队</a:t>
                  </a:r>
                </a:p>
              </p:txBody>
            </p:sp>
            <p:cxnSp>
              <p:nvCxnSpPr>
                <p:cNvPr id="59" name="直接箭头连接符 58">
                  <a:extLst>
                    <a:ext uri="{FF2B5EF4-FFF2-40B4-BE49-F238E27FC236}">
                      <a16:creationId xmlns:a16="http://schemas.microsoft.com/office/drawing/2014/main" id="{9A1415CB-BD1C-4E6F-A4A0-F822C2193D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45085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73169D6-4BD5-4E3C-96E7-BDC8BD2B3A19}"/>
                  </a:ext>
                </a:extLst>
              </p:cNvPr>
              <p:cNvGrpSpPr/>
              <p:nvPr/>
            </p:nvGrpSpPr>
            <p:grpSpPr>
              <a:xfrm>
                <a:off x="6171537" y="4197275"/>
                <a:ext cx="1422131" cy="599383"/>
                <a:chOff x="5529686" y="3162095"/>
                <a:chExt cx="1509382" cy="668856"/>
              </a:xfrm>
            </p:grpSpPr>
            <p:cxnSp>
              <p:nvCxnSpPr>
                <p:cNvPr id="56" name="直接箭头连接符 55">
                  <a:extLst>
                    <a:ext uri="{FF2B5EF4-FFF2-40B4-BE49-F238E27FC236}">
                      <a16:creationId xmlns:a16="http://schemas.microsoft.com/office/drawing/2014/main" id="{DCE1C82A-41EF-4D7A-A3FB-EFC7997FAC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39068" y="3572687"/>
                  <a:ext cx="0" cy="258264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4D63E46B-2A7F-45AF-BB3F-BA92B12C611E}"/>
                    </a:ext>
                  </a:extLst>
                </p:cNvPr>
                <p:cNvSpPr txBox="1"/>
                <p:nvPr/>
              </p:nvSpPr>
              <p:spPr>
                <a:xfrm>
                  <a:off x="5529686" y="3162095"/>
                  <a:ext cx="689975" cy="3434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</a:p>
              </p:txBody>
            </p:sp>
          </p:grp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6FCFD46F-555B-4297-8236-210BDB0F1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1342" y="4565220"/>
                <a:ext cx="0" cy="23143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05ACA99-1EF5-4F30-BFD2-E951C22110CB}"/>
                  </a:ext>
                </a:extLst>
              </p:cNvPr>
              <p:cNvSpPr txBox="1"/>
              <p:nvPr/>
            </p:nvSpPr>
            <p:spPr>
              <a:xfrm>
                <a:off x="7609666" y="3719446"/>
                <a:ext cx="30542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就绪队列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188A3588-9F89-4C76-AF51-BA992D63DE76}"/>
                </a:ext>
              </a:extLst>
            </p:cNvPr>
            <p:cNvGrpSpPr/>
            <p:nvPr/>
          </p:nvGrpSpPr>
          <p:grpSpPr>
            <a:xfrm>
              <a:off x="5617864" y="2418807"/>
              <a:ext cx="5547791" cy="1077213"/>
              <a:chOff x="6171537" y="2620142"/>
              <a:chExt cx="5547791" cy="1077213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D515385-1D5D-40CE-8C6A-7B4C44786371}"/>
                  </a:ext>
                </a:extLst>
              </p:cNvPr>
              <p:cNvSpPr/>
              <p:nvPr/>
            </p:nvSpPr>
            <p:spPr>
              <a:xfrm>
                <a:off x="8163778" y="3055144"/>
                <a:ext cx="497201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P2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4E924AE-9D7E-452E-85F9-D1D26CD0484E}"/>
                  </a:ext>
                </a:extLst>
              </p:cNvPr>
              <p:cNvGrpSpPr/>
              <p:nvPr/>
            </p:nvGrpSpPr>
            <p:grpSpPr>
              <a:xfrm>
                <a:off x="8951998" y="3055144"/>
                <a:ext cx="605813" cy="314745"/>
                <a:chOff x="6343919" y="1903445"/>
                <a:chExt cx="1690999" cy="709126"/>
              </a:xfrm>
            </p:grpSpPr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95F45B0C-BD1F-4F5B-B077-167A8D4664E1}"/>
                    </a:ext>
                  </a:extLst>
                </p:cNvPr>
                <p:cNvSpPr/>
                <p:nvPr/>
              </p:nvSpPr>
              <p:spPr>
                <a:xfrm>
                  <a:off x="6343919" y="1903445"/>
                  <a:ext cx="1690999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P3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E69F8EC5-E205-46B3-A347-BA9C5D96F1D6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7254B40-AA80-4614-901F-5A450CCF2C5F}"/>
                  </a:ext>
                </a:extLst>
              </p:cNvPr>
              <p:cNvSpPr/>
              <p:nvPr/>
            </p:nvSpPr>
            <p:spPr>
              <a:xfrm>
                <a:off x="9828210" y="3055144"/>
                <a:ext cx="709254" cy="31474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…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86DC3B92-731D-4F9C-A5CC-878D08096EF2}"/>
                  </a:ext>
                </a:extLst>
              </p:cNvPr>
              <p:cNvCxnSpPr>
                <a:cxnSpLocks/>
                <a:stCxn id="67" idx="3"/>
                <a:endCxn id="94" idx="1"/>
              </p:cNvCxnSpPr>
              <p:nvPr/>
            </p:nvCxnSpPr>
            <p:spPr>
              <a:xfrm>
                <a:off x="8660979" y="3212516"/>
                <a:ext cx="29101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DD066ADC-6DDA-492A-949B-7BD5D3A00001}"/>
                  </a:ext>
                </a:extLst>
              </p:cNvPr>
              <p:cNvCxnSpPr>
                <a:cxnSpLocks/>
                <a:stCxn id="94" idx="3"/>
                <a:endCxn id="69" idx="1"/>
              </p:cNvCxnSpPr>
              <p:nvPr/>
            </p:nvCxnSpPr>
            <p:spPr>
              <a:xfrm>
                <a:off x="9557811" y="3212516"/>
                <a:ext cx="27039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3EA3C287-DF7C-471F-AA02-C7E29795590A}"/>
                  </a:ext>
                </a:extLst>
              </p:cNvPr>
              <p:cNvGrpSpPr/>
              <p:nvPr/>
            </p:nvGrpSpPr>
            <p:grpSpPr>
              <a:xfrm>
                <a:off x="7442475" y="3055144"/>
                <a:ext cx="455156" cy="314745"/>
                <a:chOff x="6577653" y="1903445"/>
                <a:chExt cx="1270473" cy="709126"/>
              </a:xfrm>
            </p:grpSpPr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3A014CA3-5175-4EEE-A332-D2C5715FA560}"/>
                    </a:ext>
                  </a:extLst>
                </p:cNvPr>
                <p:cNvSpPr/>
                <p:nvPr/>
              </p:nvSpPr>
              <p:spPr>
                <a:xfrm>
                  <a:off x="6577653" y="1903445"/>
                  <a:ext cx="1270473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P1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A3F933B3-32C6-45DA-B505-05222E4B97B9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4CC08A-DDF6-48D3-9F8B-ECDCEE481049}"/>
                  </a:ext>
                </a:extLst>
              </p:cNvPr>
              <p:cNvSpPr/>
              <p:nvPr/>
            </p:nvSpPr>
            <p:spPr>
              <a:xfrm>
                <a:off x="10713040" y="3055144"/>
                <a:ext cx="391888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Pn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AE46A530-FC76-4F32-9AC2-35EA1FD3E84B}"/>
                  </a:ext>
                </a:extLst>
              </p:cNvPr>
              <p:cNvCxnSpPr>
                <a:cxnSpLocks/>
                <a:stCxn id="93" idx="3"/>
                <a:endCxn id="67" idx="1"/>
              </p:cNvCxnSpPr>
              <p:nvPr/>
            </p:nvCxnSpPr>
            <p:spPr>
              <a:xfrm>
                <a:off x="7885585" y="3212516"/>
                <a:ext cx="278193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8A856FE8-97AB-44DB-80DF-C2A65E58EF82}"/>
                  </a:ext>
                </a:extLst>
              </p:cNvPr>
              <p:cNvCxnSpPr>
                <a:cxnSpLocks/>
                <a:stCxn id="69" idx="3"/>
                <a:endCxn id="73" idx="1"/>
              </p:cNvCxnSpPr>
              <p:nvPr/>
            </p:nvCxnSpPr>
            <p:spPr>
              <a:xfrm>
                <a:off x="10537464" y="3212516"/>
                <a:ext cx="175576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3B81DA8F-F71C-4E86-BB12-5CD198DA9722}"/>
                  </a:ext>
                </a:extLst>
              </p:cNvPr>
              <p:cNvCxnSpPr/>
              <p:nvPr/>
            </p:nvCxnSpPr>
            <p:spPr>
              <a:xfrm>
                <a:off x="7308458" y="3005731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60C39316-8878-4A86-8A93-1E8E417CD9B1}"/>
                  </a:ext>
                </a:extLst>
              </p:cNvPr>
              <p:cNvCxnSpPr/>
              <p:nvPr/>
            </p:nvCxnSpPr>
            <p:spPr>
              <a:xfrm>
                <a:off x="7308458" y="3428941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B49AA13-816E-4E19-8F7A-C33980ABFB04}"/>
                  </a:ext>
                </a:extLst>
              </p:cNvPr>
              <p:cNvGrpSpPr/>
              <p:nvPr/>
            </p:nvGrpSpPr>
            <p:grpSpPr>
              <a:xfrm>
                <a:off x="11186357" y="2893277"/>
                <a:ext cx="532971" cy="357109"/>
                <a:chOff x="11050090" y="2697258"/>
                <a:chExt cx="718688" cy="398501"/>
              </a:xfrm>
            </p:grpSpPr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77D3B8C4-94DC-4C27-900D-EC96E35632FA}"/>
                    </a:ext>
                  </a:extLst>
                </p:cNvPr>
                <p:cNvSpPr txBox="1"/>
                <p:nvPr/>
              </p:nvSpPr>
              <p:spPr>
                <a:xfrm>
                  <a:off x="11064447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入队</a:t>
                  </a:r>
                </a:p>
              </p:txBody>
            </p:sp>
            <p:cxnSp>
              <p:nvCxnSpPr>
                <p:cNvPr id="91" name="直接箭头连接符 90">
                  <a:extLst>
                    <a:ext uri="{FF2B5EF4-FFF2-40B4-BE49-F238E27FC236}">
                      <a16:creationId xmlns:a16="http://schemas.microsoft.com/office/drawing/2014/main" id="{A5210648-CF93-4828-8062-55A80D37C4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50090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914BA739-6C21-414C-8735-93339B2B976E}"/>
                  </a:ext>
                </a:extLst>
              </p:cNvPr>
              <p:cNvGrpSpPr/>
              <p:nvPr/>
            </p:nvGrpSpPr>
            <p:grpSpPr>
              <a:xfrm>
                <a:off x="6700897" y="2878631"/>
                <a:ext cx="537265" cy="357109"/>
                <a:chOff x="5645085" y="2697258"/>
                <a:chExt cx="718688" cy="398501"/>
              </a:xfrm>
            </p:grpSpPr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3D4A3758-45B5-4149-90F7-904C5D59F7CD}"/>
                    </a:ext>
                  </a:extLst>
                </p:cNvPr>
                <p:cNvSpPr txBox="1"/>
                <p:nvPr/>
              </p:nvSpPr>
              <p:spPr>
                <a:xfrm>
                  <a:off x="5659442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出队</a:t>
                  </a:r>
                </a:p>
              </p:txBody>
            </p:sp>
            <p:cxnSp>
              <p:nvCxnSpPr>
                <p:cNvPr id="89" name="直接箭头连接符 88">
                  <a:extLst>
                    <a:ext uri="{FF2B5EF4-FFF2-40B4-BE49-F238E27FC236}">
                      <a16:creationId xmlns:a16="http://schemas.microsoft.com/office/drawing/2014/main" id="{AC2011B2-0939-430D-9594-4364ED9CD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45085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2A017C72-8400-4353-9838-84D43A743A3F}"/>
                  </a:ext>
                </a:extLst>
              </p:cNvPr>
              <p:cNvGrpSpPr/>
              <p:nvPr/>
            </p:nvGrpSpPr>
            <p:grpSpPr>
              <a:xfrm>
                <a:off x="6171537" y="3097971"/>
                <a:ext cx="1422131" cy="599383"/>
                <a:chOff x="5529686" y="3162095"/>
                <a:chExt cx="1509382" cy="668856"/>
              </a:xfrm>
            </p:grpSpPr>
            <p:cxnSp>
              <p:nvCxnSpPr>
                <p:cNvPr id="86" name="直接箭头连接符 85">
                  <a:extLst>
                    <a:ext uri="{FF2B5EF4-FFF2-40B4-BE49-F238E27FC236}">
                      <a16:creationId xmlns:a16="http://schemas.microsoft.com/office/drawing/2014/main" id="{E1023C3E-13FE-4958-AE98-1E7DA09D5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39068" y="3572687"/>
                  <a:ext cx="0" cy="258264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D3D110F-B677-426A-BDB0-0A135871DEC9}"/>
                    </a:ext>
                  </a:extLst>
                </p:cNvPr>
                <p:cNvSpPr txBox="1"/>
                <p:nvPr/>
              </p:nvSpPr>
              <p:spPr>
                <a:xfrm>
                  <a:off x="5529686" y="3162095"/>
                  <a:ext cx="689975" cy="3434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</a:p>
              </p:txBody>
            </p:sp>
          </p:grpSp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42DB00F4-888A-4F68-959D-F18A7C151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1342" y="3465916"/>
                <a:ext cx="0" cy="23143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2A88D98E-6576-4960-834A-D6320755CDB9}"/>
                  </a:ext>
                </a:extLst>
              </p:cNvPr>
              <p:cNvSpPr txBox="1"/>
              <p:nvPr/>
            </p:nvSpPr>
            <p:spPr>
              <a:xfrm>
                <a:off x="7609666" y="2620142"/>
                <a:ext cx="30542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就绪队列</a:t>
                </a:r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18035A27-412E-412E-9973-7B5C0B32F416}"/>
                </a:ext>
              </a:extLst>
            </p:cNvPr>
            <p:cNvGrpSpPr/>
            <p:nvPr/>
          </p:nvGrpSpPr>
          <p:grpSpPr>
            <a:xfrm>
              <a:off x="5592234" y="2313833"/>
              <a:ext cx="697851" cy="3265073"/>
              <a:chOff x="5592234" y="2313833"/>
              <a:chExt cx="697851" cy="3265073"/>
            </a:xfrm>
          </p:grpSpPr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156E2865-7F9F-45D4-8039-DC9FDFF719E5}"/>
                  </a:ext>
                </a:extLst>
              </p:cNvPr>
              <p:cNvSpPr txBox="1"/>
              <p:nvPr/>
            </p:nvSpPr>
            <p:spPr>
              <a:xfrm>
                <a:off x="5639995" y="2313833"/>
                <a:ext cx="65009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优先级</a:t>
                </a:r>
              </a:p>
            </p:txBody>
          </p: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4045D640-3065-4669-84E3-B3A50A6F845B}"/>
                  </a:ext>
                </a:extLst>
              </p:cNvPr>
              <p:cNvGrpSpPr/>
              <p:nvPr/>
            </p:nvGrpSpPr>
            <p:grpSpPr>
              <a:xfrm>
                <a:off x="5592234" y="2679324"/>
                <a:ext cx="391888" cy="2899582"/>
                <a:chOff x="5382694" y="2679324"/>
                <a:chExt cx="391888" cy="2899582"/>
              </a:xfrm>
            </p:grpSpPr>
            <p:cxnSp>
              <p:nvCxnSpPr>
                <p:cNvPr id="106" name="直接箭头连接符 105">
                  <a:extLst>
                    <a:ext uri="{FF2B5EF4-FFF2-40B4-BE49-F238E27FC236}">
                      <a16:creationId xmlns:a16="http://schemas.microsoft.com/office/drawing/2014/main" id="{7FB740BD-7685-456A-AFA2-4DC88B3604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4582" y="2726584"/>
                  <a:ext cx="0" cy="285232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70E9CC57-1D86-4537-9E1C-B8B3B1028551}"/>
                    </a:ext>
                  </a:extLst>
                </p:cNvPr>
                <p:cNvSpPr txBox="1"/>
                <p:nvPr/>
              </p:nvSpPr>
              <p:spPr>
                <a:xfrm>
                  <a:off x="5382694" y="2679324"/>
                  <a:ext cx="372806" cy="28623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accent2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高</a:t>
                  </a:r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dirty="0">
                      <a:solidFill>
                        <a:schemeClr val="accent2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低</a:t>
                  </a:r>
                </a:p>
              </p:txBody>
            </p:sp>
          </p:grp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A5FC282A-D703-4620-B6C8-70DD70F31961}"/>
                </a:ext>
              </a:extLst>
            </p:cNvPr>
            <p:cNvGrpSpPr/>
            <p:nvPr/>
          </p:nvGrpSpPr>
          <p:grpSpPr>
            <a:xfrm>
              <a:off x="11105414" y="2313833"/>
              <a:ext cx="699685" cy="3263045"/>
              <a:chOff x="11105414" y="2313833"/>
              <a:chExt cx="699685" cy="3263045"/>
            </a:xfrm>
          </p:grpSpPr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BABE9281-CADF-40EE-A216-F48C8D1AA9D1}"/>
                  </a:ext>
                </a:extLst>
              </p:cNvPr>
              <p:cNvSpPr txBox="1"/>
              <p:nvPr/>
            </p:nvSpPr>
            <p:spPr>
              <a:xfrm>
                <a:off x="11155009" y="2313833"/>
                <a:ext cx="65009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时间片</a:t>
                </a:r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47116A02-7D00-4879-B566-09412B97D70E}"/>
                  </a:ext>
                </a:extLst>
              </p:cNvPr>
              <p:cNvGrpSpPr/>
              <p:nvPr/>
            </p:nvGrpSpPr>
            <p:grpSpPr>
              <a:xfrm>
                <a:off x="11105414" y="2677296"/>
                <a:ext cx="391888" cy="2899582"/>
                <a:chOff x="5382694" y="2679324"/>
                <a:chExt cx="391888" cy="2899582"/>
              </a:xfrm>
            </p:grpSpPr>
            <p:cxnSp>
              <p:nvCxnSpPr>
                <p:cNvPr id="111" name="直接箭头连接符 110">
                  <a:extLst>
                    <a:ext uri="{FF2B5EF4-FFF2-40B4-BE49-F238E27FC236}">
                      <a16:creationId xmlns:a16="http://schemas.microsoft.com/office/drawing/2014/main" id="{F6E5F82D-559F-48F9-8F17-CBAC43F9C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4582" y="2726584"/>
                  <a:ext cx="0" cy="28523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9776D104-E6EB-4D40-BE49-8EF625EDF183}"/>
                    </a:ext>
                  </a:extLst>
                </p:cNvPr>
                <p:cNvSpPr txBox="1"/>
                <p:nvPr/>
              </p:nvSpPr>
              <p:spPr>
                <a:xfrm>
                  <a:off x="5382694" y="2679324"/>
                  <a:ext cx="372806" cy="28623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accent2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小</a:t>
                  </a:r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dirty="0">
                      <a:solidFill>
                        <a:schemeClr val="accent2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大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6965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进程是怎么运行的？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进程调度：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多级反馈队列调度</a:t>
            </a:r>
            <a:r>
              <a:rPr lang="zh-CN" altLang="en-US" sz="2400" dirty="0"/>
              <a:t>（</a:t>
            </a:r>
            <a:r>
              <a:rPr lang="en-US" altLang="zh-CN" sz="2400" dirty="0" err="1"/>
              <a:t>MFQ</a:t>
            </a:r>
            <a:r>
              <a:rPr lang="zh-CN" altLang="en-US" sz="2400" dirty="0"/>
              <a:t>，</a:t>
            </a:r>
            <a:r>
              <a:rPr lang="en-US" altLang="zh-CN" sz="2400" dirty="0"/>
              <a:t>Multileveled Feedback Queue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算法原则：集前几种算法优点，相当于</a:t>
            </a:r>
            <a:r>
              <a:rPr lang="en-US" altLang="zh-CN" sz="2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PSA+RR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调度方式：抢占式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适用场景：进程调度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优缺点：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对各类型相对公平；快速响应；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终端型作业用户：短作业优先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批处理作业用户：周转时间短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长批处理作业用户：在前几个队列部分执行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D29D1661-1C4D-4995-8AD8-E2675C62DEF9}"/>
              </a:ext>
            </a:extLst>
          </p:cNvPr>
          <p:cNvGrpSpPr/>
          <p:nvPr/>
        </p:nvGrpSpPr>
        <p:grpSpPr>
          <a:xfrm>
            <a:off x="5592234" y="2615837"/>
            <a:ext cx="6212865" cy="3380794"/>
            <a:chOff x="5592234" y="2313833"/>
            <a:chExt cx="6212865" cy="3380794"/>
          </a:xfrm>
        </p:grpSpPr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0F69A978-F8ED-490D-A69E-F7842011BAF7}"/>
                </a:ext>
              </a:extLst>
            </p:cNvPr>
            <p:cNvGrpSpPr/>
            <p:nvPr/>
          </p:nvGrpSpPr>
          <p:grpSpPr>
            <a:xfrm>
              <a:off x="5617864" y="4617414"/>
              <a:ext cx="5547791" cy="1077213"/>
              <a:chOff x="6171537" y="4818749"/>
              <a:chExt cx="5547791" cy="1077213"/>
            </a:xfrm>
          </p:grpSpPr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38F01078-39E3-4E94-8D34-F238408C9468}"/>
                  </a:ext>
                </a:extLst>
              </p:cNvPr>
              <p:cNvSpPr/>
              <p:nvPr/>
            </p:nvSpPr>
            <p:spPr>
              <a:xfrm>
                <a:off x="8163778" y="5253751"/>
                <a:ext cx="497201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P2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60B0A94C-7D09-4D26-9369-243E4F8A5911}"/>
                  </a:ext>
                </a:extLst>
              </p:cNvPr>
              <p:cNvGrpSpPr/>
              <p:nvPr/>
            </p:nvGrpSpPr>
            <p:grpSpPr>
              <a:xfrm>
                <a:off x="8951998" y="5253751"/>
                <a:ext cx="605813" cy="314745"/>
                <a:chOff x="6343919" y="1903445"/>
                <a:chExt cx="1690999" cy="709126"/>
              </a:xfrm>
            </p:grpSpPr>
            <p:sp>
              <p:nvSpPr>
                <p:cNvPr id="280" name="矩形 279">
                  <a:extLst>
                    <a:ext uri="{FF2B5EF4-FFF2-40B4-BE49-F238E27FC236}">
                      <a16:creationId xmlns:a16="http://schemas.microsoft.com/office/drawing/2014/main" id="{4AB51DA9-501E-48C1-982C-4EADD8F67BD5}"/>
                    </a:ext>
                  </a:extLst>
                </p:cNvPr>
                <p:cNvSpPr/>
                <p:nvPr/>
              </p:nvSpPr>
              <p:spPr>
                <a:xfrm>
                  <a:off x="6343919" y="1903445"/>
                  <a:ext cx="1690999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P3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81" name="矩形 280">
                  <a:extLst>
                    <a:ext uri="{FF2B5EF4-FFF2-40B4-BE49-F238E27FC236}">
                      <a16:creationId xmlns:a16="http://schemas.microsoft.com/office/drawing/2014/main" id="{37FD94D3-AB5D-4986-869B-9100027D7123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0D38285E-58DD-4479-8D3E-7DD77326AF31}"/>
                  </a:ext>
                </a:extLst>
              </p:cNvPr>
              <p:cNvSpPr/>
              <p:nvPr/>
            </p:nvSpPr>
            <p:spPr>
              <a:xfrm>
                <a:off x="9828210" y="5253751"/>
                <a:ext cx="709254" cy="31474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…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259" name="直接箭头连接符 258">
                <a:extLst>
                  <a:ext uri="{FF2B5EF4-FFF2-40B4-BE49-F238E27FC236}">
                    <a16:creationId xmlns:a16="http://schemas.microsoft.com/office/drawing/2014/main" id="{8DEB4BE4-8CD0-4AD2-9707-1411CE78DF34}"/>
                  </a:ext>
                </a:extLst>
              </p:cNvPr>
              <p:cNvCxnSpPr>
                <a:cxnSpLocks/>
                <a:stCxn id="256" idx="3"/>
                <a:endCxn id="280" idx="1"/>
              </p:cNvCxnSpPr>
              <p:nvPr/>
            </p:nvCxnSpPr>
            <p:spPr>
              <a:xfrm>
                <a:off x="8660979" y="5411123"/>
                <a:ext cx="29101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箭头连接符 259">
                <a:extLst>
                  <a:ext uri="{FF2B5EF4-FFF2-40B4-BE49-F238E27FC236}">
                    <a16:creationId xmlns:a16="http://schemas.microsoft.com/office/drawing/2014/main" id="{C5E80937-40FD-4AE8-9B55-745D9B4AB97E}"/>
                  </a:ext>
                </a:extLst>
              </p:cNvPr>
              <p:cNvCxnSpPr>
                <a:cxnSpLocks/>
                <a:stCxn id="280" idx="3"/>
                <a:endCxn id="258" idx="1"/>
              </p:cNvCxnSpPr>
              <p:nvPr/>
            </p:nvCxnSpPr>
            <p:spPr>
              <a:xfrm>
                <a:off x="9557811" y="5411123"/>
                <a:ext cx="27039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1" name="组合 260">
                <a:extLst>
                  <a:ext uri="{FF2B5EF4-FFF2-40B4-BE49-F238E27FC236}">
                    <a16:creationId xmlns:a16="http://schemas.microsoft.com/office/drawing/2014/main" id="{AC538F82-3796-4F3E-BC67-8C65E79BE965}"/>
                  </a:ext>
                </a:extLst>
              </p:cNvPr>
              <p:cNvGrpSpPr/>
              <p:nvPr/>
            </p:nvGrpSpPr>
            <p:grpSpPr>
              <a:xfrm>
                <a:off x="7442475" y="5253751"/>
                <a:ext cx="455156" cy="314745"/>
                <a:chOff x="6577653" y="1903445"/>
                <a:chExt cx="1270473" cy="709126"/>
              </a:xfrm>
            </p:grpSpPr>
            <p:sp>
              <p:nvSpPr>
                <p:cNvPr id="278" name="矩形 277">
                  <a:extLst>
                    <a:ext uri="{FF2B5EF4-FFF2-40B4-BE49-F238E27FC236}">
                      <a16:creationId xmlns:a16="http://schemas.microsoft.com/office/drawing/2014/main" id="{185987AC-2CE9-495B-AFDF-342B305697DD}"/>
                    </a:ext>
                  </a:extLst>
                </p:cNvPr>
                <p:cNvSpPr/>
                <p:nvPr/>
              </p:nvSpPr>
              <p:spPr>
                <a:xfrm>
                  <a:off x="6577653" y="1903445"/>
                  <a:ext cx="1270473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P1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E68D2E78-BFCE-4489-9630-3039BAEB42FD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262" name="矩形 261">
                <a:extLst>
                  <a:ext uri="{FF2B5EF4-FFF2-40B4-BE49-F238E27FC236}">
                    <a16:creationId xmlns:a16="http://schemas.microsoft.com/office/drawing/2014/main" id="{474449A2-4F0F-42D8-93A5-CF0A0FA77B32}"/>
                  </a:ext>
                </a:extLst>
              </p:cNvPr>
              <p:cNvSpPr/>
              <p:nvPr/>
            </p:nvSpPr>
            <p:spPr>
              <a:xfrm>
                <a:off x="10713040" y="5253751"/>
                <a:ext cx="391888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Pn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263" name="直接箭头连接符 262">
                <a:extLst>
                  <a:ext uri="{FF2B5EF4-FFF2-40B4-BE49-F238E27FC236}">
                    <a16:creationId xmlns:a16="http://schemas.microsoft.com/office/drawing/2014/main" id="{509457CC-D942-430B-8E31-8FF69A8DEE4B}"/>
                  </a:ext>
                </a:extLst>
              </p:cNvPr>
              <p:cNvCxnSpPr>
                <a:cxnSpLocks/>
                <a:stCxn id="279" idx="3"/>
                <a:endCxn id="256" idx="1"/>
              </p:cNvCxnSpPr>
              <p:nvPr/>
            </p:nvCxnSpPr>
            <p:spPr>
              <a:xfrm>
                <a:off x="7885585" y="5411123"/>
                <a:ext cx="278193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接箭头连接符 263">
                <a:extLst>
                  <a:ext uri="{FF2B5EF4-FFF2-40B4-BE49-F238E27FC236}">
                    <a16:creationId xmlns:a16="http://schemas.microsoft.com/office/drawing/2014/main" id="{57C4F84D-83F0-4393-B90A-F26101DC6FAA}"/>
                  </a:ext>
                </a:extLst>
              </p:cNvPr>
              <p:cNvCxnSpPr>
                <a:cxnSpLocks/>
                <a:stCxn id="258" idx="3"/>
                <a:endCxn id="262" idx="1"/>
              </p:cNvCxnSpPr>
              <p:nvPr/>
            </p:nvCxnSpPr>
            <p:spPr>
              <a:xfrm>
                <a:off x="10537464" y="5411123"/>
                <a:ext cx="175576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直接连接符 264">
                <a:extLst>
                  <a:ext uri="{FF2B5EF4-FFF2-40B4-BE49-F238E27FC236}">
                    <a16:creationId xmlns:a16="http://schemas.microsoft.com/office/drawing/2014/main" id="{B894318B-8044-4927-87C8-69ED10D53B73}"/>
                  </a:ext>
                </a:extLst>
              </p:cNvPr>
              <p:cNvCxnSpPr/>
              <p:nvPr/>
            </p:nvCxnSpPr>
            <p:spPr>
              <a:xfrm>
                <a:off x="7308458" y="5204338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>
                <a:extLst>
                  <a:ext uri="{FF2B5EF4-FFF2-40B4-BE49-F238E27FC236}">
                    <a16:creationId xmlns:a16="http://schemas.microsoft.com/office/drawing/2014/main" id="{833983A7-D795-4156-9105-E109659B993D}"/>
                  </a:ext>
                </a:extLst>
              </p:cNvPr>
              <p:cNvCxnSpPr/>
              <p:nvPr/>
            </p:nvCxnSpPr>
            <p:spPr>
              <a:xfrm>
                <a:off x="7308458" y="5627548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74D344EE-DBE9-432D-B6D2-D290294A312C}"/>
                  </a:ext>
                </a:extLst>
              </p:cNvPr>
              <p:cNvGrpSpPr/>
              <p:nvPr/>
            </p:nvGrpSpPr>
            <p:grpSpPr>
              <a:xfrm>
                <a:off x="11186357" y="5091884"/>
                <a:ext cx="532971" cy="357109"/>
                <a:chOff x="11050090" y="2697258"/>
                <a:chExt cx="718688" cy="398501"/>
              </a:xfrm>
            </p:grpSpPr>
            <p:sp>
              <p:nvSpPr>
                <p:cNvPr id="276" name="文本框 275">
                  <a:extLst>
                    <a:ext uri="{FF2B5EF4-FFF2-40B4-BE49-F238E27FC236}">
                      <a16:creationId xmlns:a16="http://schemas.microsoft.com/office/drawing/2014/main" id="{7A92E8D1-A184-473B-9FED-D0F511D4E1BD}"/>
                    </a:ext>
                  </a:extLst>
                </p:cNvPr>
                <p:cNvSpPr txBox="1"/>
                <p:nvPr/>
              </p:nvSpPr>
              <p:spPr>
                <a:xfrm>
                  <a:off x="11064447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入队</a:t>
                  </a:r>
                </a:p>
              </p:txBody>
            </p:sp>
            <p:cxnSp>
              <p:nvCxnSpPr>
                <p:cNvPr id="277" name="直接箭头连接符 276">
                  <a:extLst>
                    <a:ext uri="{FF2B5EF4-FFF2-40B4-BE49-F238E27FC236}">
                      <a16:creationId xmlns:a16="http://schemas.microsoft.com/office/drawing/2014/main" id="{775E5F46-958D-4234-8586-50FA0433F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50090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组合 267">
                <a:extLst>
                  <a:ext uri="{FF2B5EF4-FFF2-40B4-BE49-F238E27FC236}">
                    <a16:creationId xmlns:a16="http://schemas.microsoft.com/office/drawing/2014/main" id="{0DE28523-293C-4418-BCDE-3096DA6CB18B}"/>
                  </a:ext>
                </a:extLst>
              </p:cNvPr>
              <p:cNvGrpSpPr/>
              <p:nvPr/>
            </p:nvGrpSpPr>
            <p:grpSpPr>
              <a:xfrm>
                <a:off x="6700897" y="5077238"/>
                <a:ext cx="537265" cy="357109"/>
                <a:chOff x="5645085" y="2697258"/>
                <a:chExt cx="718688" cy="398501"/>
              </a:xfrm>
            </p:grpSpPr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D81C1646-04D2-4CA7-B279-A7DAE705E3FC}"/>
                    </a:ext>
                  </a:extLst>
                </p:cNvPr>
                <p:cNvSpPr txBox="1"/>
                <p:nvPr/>
              </p:nvSpPr>
              <p:spPr>
                <a:xfrm>
                  <a:off x="5659442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出队</a:t>
                  </a:r>
                </a:p>
              </p:txBody>
            </p:sp>
            <p:cxnSp>
              <p:nvCxnSpPr>
                <p:cNvPr id="275" name="直接箭头连接符 274">
                  <a:extLst>
                    <a:ext uri="{FF2B5EF4-FFF2-40B4-BE49-F238E27FC236}">
                      <a16:creationId xmlns:a16="http://schemas.microsoft.com/office/drawing/2014/main" id="{5DFA8442-1703-4BE6-AEE6-B9E7F791A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45085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81E3E960-9425-4D54-A175-4115BA4189AB}"/>
                  </a:ext>
                </a:extLst>
              </p:cNvPr>
              <p:cNvGrpSpPr/>
              <p:nvPr/>
            </p:nvGrpSpPr>
            <p:grpSpPr>
              <a:xfrm>
                <a:off x="6171537" y="5296578"/>
                <a:ext cx="1422131" cy="599383"/>
                <a:chOff x="5529686" y="3162095"/>
                <a:chExt cx="1509382" cy="668856"/>
              </a:xfrm>
            </p:grpSpPr>
            <p:cxnSp>
              <p:nvCxnSpPr>
                <p:cNvPr id="272" name="直接箭头连接符 271">
                  <a:extLst>
                    <a:ext uri="{FF2B5EF4-FFF2-40B4-BE49-F238E27FC236}">
                      <a16:creationId xmlns:a16="http://schemas.microsoft.com/office/drawing/2014/main" id="{5D4889EF-0E5E-4B36-A427-BD4DA19C6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39068" y="3572687"/>
                  <a:ext cx="0" cy="258264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EB0132BB-CC8B-4666-9091-BF1B23A06EEE}"/>
                    </a:ext>
                  </a:extLst>
                </p:cNvPr>
                <p:cNvSpPr txBox="1"/>
                <p:nvPr/>
              </p:nvSpPr>
              <p:spPr>
                <a:xfrm>
                  <a:off x="5529686" y="3162095"/>
                  <a:ext cx="689975" cy="3434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</a:p>
              </p:txBody>
            </p:sp>
          </p:grpSp>
          <p:cxnSp>
            <p:nvCxnSpPr>
              <p:cNvPr id="270" name="直接箭头连接符 269">
                <a:extLst>
                  <a:ext uri="{FF2B5EF4-FFF2-40B4-BE49-F238E27FC236}">
                    <a16:creationId xmlns:a16="http://schemas.microsoft.com/office/drawing/2014/main" id="{9D86AFEA-D6A7-4256-AADF-AD899B4028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1342" y="5664523"/>
                <a:ext cx="0" cy="23143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92E02D22-DCB8-499B-80B9-2ED09AEA1E52}"/>
                  </a:ext>
                </a:extLst>
              </p:cNvPr>
              <p:cNvSpPr txBox="1"/>
              <p:nvPr/>
            </p:nvSpPr>
            <p:spPr>
              <a:xfrm>
                <a:off x="7609666" y="4818749"/>
                <a:ext cx="30542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就绪队列</a:t>
                </a:r>
              </a:p>
            </p:txBody>
          </p:sp>
        </p:grp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CD0D9539-EB70-45E2-8EF2-A5DBF57EEC15}"/>
                </a:ext>
              </a:extLst>
            </p:cNvPr>
            <p:cNvGrpSpPr/>
            <p:nvPr/>
          </p:nvGrpSpPr>
          <p:grpSpPr>
            <a:xfrm>
              <a:off x="5617864" y="3518111"/>
              <a:ext cx="5547791" cy="1077213"/>
              <a:chOff x="6171537" y="3719446"/>
              <a:chExt cx="5547791" cy="1077213"/>
            </a:xfrm>
          </p:grpSpPr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E125881D-3181-4796-B7EB-F1CB6ED9504D}"/>
                  </a:ext>
                </a:extLst>
              </p:cNvPr>
              <p:cNvSpPr/>
              <p:nvPr/>
            </p:nvSpPr>
            <p:spPr>
              <a:xfrm>
                <a:off x="8163778" y="4154448"/>
                <a:ext cx="497201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P2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231" name="组合 230">
                <a:extLst>
                  <a:ext uri="{FF2B5EF4-FFF2-40B4-BE49-F238E27FC236}">
                    <a16:creationId xmlns:a16="http://schemas.microsoft.com/office/drawing/2014/main" id="{CA7802AA-5745-4461-9C17-149ADAA89220}"/>
                  </a:ext>
                </a:extLst>
              </p:cNvPr>
              <p:cNvGrpSpPr/>
              <p:nvPr/>
            </p:nvGrpSpPr>
            <p:grpSpPr>
              <a:xfrm>
                <a:off x="8951998" y="4154448"/>
                <a:ext cx="605813" cy="314745"/>
                <a:chOff x="6343919" y="1903445"/>
                <a:chExt cx="1690999" cy="709126"/>
              </a:xfrm>
            </p:grpSpPr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E7F4764C-EA0D-4539-91AC-F39E78C28378}"/>
                    </a:ext>
                  </a:extLst>
                </p:cNvPr>
                <p:cNvSpPr/>
                <p:nvPr/>
              </p:nvSpPr>
              <p:spPr>
                <a:xfrm>
                  <a:off x="6343919" y="1903445"/>
                  <a:ext cx="1690999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P3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49717C3E-775C-4156-B2B0-DBDFC81DB88D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09E9E2B4-DA58-4126-B7D7-A1B6C921E12C}"/>
                  </a:ext>
                </a:extLst>
              </p:cNvPr>
              <p:cNvSpPr/>
              <p:nvPr/>
            </p:nvSpPr>
            <p:spPr>
              <a:xfrm>
                <a:off x="9828210" y="4154448"/>
                <a:ext cx="709254" cy="31474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…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06DA6209-6963-4ACE-9B3B-2BAADDE4EEDE}"/>
                  </a:ext>
                </a:extLst>
              </p:cNvPr>
              <p:cNvCxnSpPr>
                <a:cxnSpLocks/>
                <a:stCxn id="230" idx="3"/>
                <a:endCxn id="254" idx="1"/>
              </p:cNvCxnSpPr>
              <p:nvPr/>
            </p:nvCxnSpPr>
            <p:spPr>
              <a:xfrm>
                <a:off x="8660979" y="4311820"/>
                <a:ext cx="29101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0596F13B-9A13-467D-8E8B-06D3D5C5FB50}"/>
                  </a:ext>
                </a:extLst>
              </p:cNvPr>
              <p:cNvCxnSpPr>
                <a:cxnSpLocks/>
                <a:stCxn id="254" idx="3"/>
                <a:endCxn id="232" idx="1"/>
              </p:cNvCxnSpPr>
              <p:nvPr/>
            </p:nvCxnSpPr>
            <p:spPr>
              <a:xfrm>
                <a:off x="9557811" y="4311820"/>
                <a:ext cx="27039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" name="组合 234">
                <a:extLst>
                  <a:ext uri="{FF2B5EF4-FFF2-40B4-BE49-F238E27FC236}">
                    <a16:creationId xmlns:a16="http://schemas.microsoft.com/office/drawing/2014/main" id="{B9DF31D9-540F-4679-92F8-BA5D122FB550}"/>
                  </a:ext>
                </a:extLst>
              </p:cNvPr>
              <p:cNvGrpSpPr/>
              <p:nvPr/>
            </p:nvGrpSpPr>
            <p:grpSpPr>
              <a:xfrm>
                <a:off x="7442475" y="4154448"/>
                <a:ext cx="455156" cy="314745"/>
                <a:chOff x="6577653" y="1903445"/>
                <a:chExt cx="1270473" cy="709126"/>
              </a:xfrm>
            </p:grpSpPr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C97F26BD-AD85-41A3-A9D7-06D8AA660C54}"/>
                    </a:ext>
                  </a:extLst>
                </p:cNvPr>
                <p:cNvSpPr/>
                <p:nvPr/>
              </p:nvSpPr>
              <p:spPr>
                <a:xfrm>
                  <a:off x="6577653" y="1903445"/>
                  <a:ext cx="1270473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P1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99FC59AD-CD48-4567-94FC-696D084A6339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9A76D5F7-C7CD-4839-8DE0-BBE142182397}"/>
                  </a:ext>
                </a:extLst>
              </p:cNvPr>
              <p:cNvSpPr/>
              <p:nvPr/>
            </p:nvSpPr>
            <p:spPr>
              <a:xfrm>
                <a:off x="10713040" y="4154448"/>
                <a:ext cx="391888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Pn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237" name="直接箭头连接符 236">
                <a:extLst>
                  <a:ext uri="{FF2B5EF4-FFF2-40B4-BE49-F238E27FC236}">
                    <a16:creationId xmlns:a16="http://schemas.microsoft.com/office/drawing/2014/main" id="{97A44A34-5DA4-495B-A156-4DCD35FDA808}"/>
                  </a:ext>
                </a:extLst>
              </p:cNvPr>
              <p:cNvCxnSpPr>
                <a:cxnSpLocks/>
                <a:stCxn id="253" idx="3"/>
                <a:endCxn id="230" idx="1"/>
              </p:cNvCxnSpPr>
              <p:nvPr/>
            </p:nvCxnSpPr>
            <p:spPr>
              <a:xfrm>
                <a:off x="7885585" y="4311820"/>
                <a:ext cx="278193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>
                <a:extLst>
                  <a:ext uri="{FF2B5EF4-FFF2-40B4-BE49-F238E27FC236}">
                    <a16:creationId xmlns:a16="http://schemas.microsoft.com/office/drawing/2014/main" id="{EA75F63F-A9DB-4D47-9946-A5C6A1BA350A}"/>
                  </a:ext>
                </a:extLst>
              </p:cNvPr>
              <p:cNvCxnSpPr>
                <a:cxnSpLocks/>
                <a:stCxn id="232" idx="3"/>
                <a:endCxn id="236" idx="1"/>
              </p:cNvCxnSpPr>
              <p:nvPr/>
            </p:nvCxnSpPr>
            <p:spPr>
              <a:xfrm>
                <a:off x="10537464" y="4311820"/>
                <a:ext cx="175576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>
                <a:extLst>
                  <a:ext uri="{FF2B5EF4-FFF2-40B4-BE49-F238E27FC236}">
                    <a16:creationId xmlns:a16="http://schemas.microsoft.com/office/drawing/2014/main" id="{ED5CC44D-5382-4B7F-8418-6D6B26BCCCBD}"/>
                  </a:ext>
                </a:extLst>
              </p:cNvPr>
              <p:cNvCxnSpPr/>
              <p:nvPr/>
            </p:nvCxnSpPr>
            <p:spPr>
              <a:xfrm>
                <a:off x="7308458" y="4105035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 239">
                <a:extLst>
                  <a:ext uri="{FF2B5EF4-FFF2-40B4-BE49-F238E27FC236}">
                    <a16:creationId xmlns:a16="http://schemas.microsoft.com/office/drawing/2014/main" id="{ADBBDA26-F35C-4683-8B83-214BF2455BBE}"/>
                  </a:ext>
                </a:extLst>
              </p:cNvPr>
              <p:cNvCxnSpPr/>
              <p:nvPr/>
            </p:nvCxnSpPr>
            <p:spPr>
              <a:xfrm>
                <a:off x="7308458" y="4528245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1" name="组合 240">
                <a:extLst>
                  <a:ext uri="{FF2B5EF4-FFF2-40B4-BE49-F238E27FC236}">
                    <a16:creationId xmlns:a16="http://schemas.microsoft.com/office/drawing/2014/main" id="{4180D66C-2D35-477A-A80F-FF7C246ED2FD}"/>
                  </a:ext>
                </a:extLst>
              </p:cNvPr>
              <p:cNvGrpSpPr/>
              <p:nvPr/>
            </p:nvGrpSpPr>
            <p:grpSpPr>
              <a:xfrm>
                <a:off x="11186357" y="3992581"/>
                <a:ext cx="532971" cy="357109"/>
                <a:chOff x="11050090" y="2697258"/>
                <a:chExt cx="718688" cy="398501"/>
              </a:xfrm>
            </p:grpSpPr>
            <p:sp>
              <p:nvSpPr>
                <p:cNvPr id="250" name="文本框 249">
                  <a:extLst>
                    <a:ext uri="{FF2B5EF4-FFF2-40B4-BE49-F238E27FC236}">
                      <a16:creationId xmlns:a16="http://schemas.microsoft.com/office/drawing/2014/main" id="{36B7B676-A370-4718-9A62-0BC19910D9B6}"/>
                    </a:ext>
                  </a:extLst>
                </p:cNvPr>
                <p:cNvSpPr txBox="1"/>
                <p:nvPr/>
              </p:nvSpPr>
              <p:spPr>
                <a:xfrm>
                  <a:off x="11064447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入队</a:t>
                  </a:r>
                </a:p>
              </p:txBody>
            </p:sp>
            <p:cxnSp>
              <p:nvCxnSpPr>
                <p:cNvPr id="251" name="直接箭头连接符 250">
                  <a:extLst>
                    <a:ext uri="{FF2B5EF4-FFF2-40B4-BE49-F238E27FC236}">
                      <a16:creationId xmlns:a16="http://schemas.microsoft.com/office/drawing/2014/main" id="{C08E52D2-A4D4-469F-969B-C95AA5192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50090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组合 241">
                <a:extLst>
                  <a:ext uri="{FF2B5EF4-FFF2-40B4-BE49-F238E27FC236}">
                    <a16:creationId xmlns:a16="http://schemas.microsoft.com/office/drawing/2014/main" id="{B4301716-3E84-4954-8D61-27CB06C74C67}"/>
                  </a:ext>
                </a:extLst>
              </p:cNvPr>
              <p:cNvGrpSpPr/>
              <p:nvPr/>
            </p:nvGrpSpPr>
            <p:grpSpPr>
              <a:xfrm>
                <a:off x="6700897" y="3977935"/>
                <a:ext cx="537265" cy="357109"/>
                <a:chOff x="5645085" y="2697258"/>
                <a:chExt cx="718688" cy="398501"/>
              </a:xfrm>
            </p:grpSpPr>
            <p:sp>
              <p:nvSpPr>
                <p:cNvPr id="248" name="文本框 247">
                  <a:extLst>
                    <a:ext uri="{FF2B5EF4-FFF2-40B4-BE49-F238E27FC236}">
                      <a16:creationId xmlns:a16="http://schemas.microsoft.com/office/drawing/2014/main" id="{09B2F32A-F604-4989-8DBD-EA89049633CE}"/>
                    </a:ext>
                  </a:extLst>
                </p:cNvPr>
                <p:cNvSpPr txBox="1"/>
                <p:nvPr/>
              </p:nvSpPr>
              <p:spPr>
                <a:xfrm>
                  <a:off x="5659442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出队</a:t>
                  </a:r>
                </a:p>
              </p:txBody>
            </p:sp>
            <p:cxnSp>
              <p:nvCxnSpPr>
                <p:cNvPr id="249" name="直接箭头连接符 248">
                  <a:extLst>
                    <a:ext uri="{FF2B5EF4-FFF2-40B4-BE49-F238E27FC236}">
                      <a16:creationId xmlns:a16="http://schemas.microsoft.com/office/drawing/2014/main" id="{325995BE-571F-4AAE-83A8-F9DB882CE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45085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BF71B684-7500-426A-9A8A-6D596383291E}"/>
                  </a:ext>
                </a:extLst>
              </p:cNvPr>
              <p:cNvGrpSpPr/>
              <p:nvPr/>
            </p:nvGrpSpPr>
            <p:grpSpPr>
              <a:xfrm>
                <a:off x="6171537" y="4197275"/>
                <a:ext cx="1422131" cy="599383"/>
                <a:chOff x="5529686" y="3162095"/>
                <a:chExt cx="1509382" cy="668856"/>
              </a:xfrm>
            </p:grpSpPr>
            <p:cxnSp>
              <p:nvCxnSpPr>
                <p:cNvPr id="246" name="直接箭头连接符 245">
                  <a:extLst>
                    <a:ext uri="{FF2B5EF4-FFF2-40B4-BE49-F238E27FC236}">
                      <a16:creationId xmlns:a16="http://schemas.microsoft.com/office/drawing/2014/main" id="{119ECEA6-3E07-4357-9E6D-F4831AAA0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39068" y="3572687"/>
                  <a:ext cx="0" cy="258264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C8C888BA-B19D-4CDA-BC07-1888375177C3}"/>
                    </a:ext>
                  </a:extLst>
                </p:cNvPr>
                <p:cNvSpPr txBox="1"/>
                <p:nvPr/>
              </p:nvSpPr>
              <p:spPr>
                <a:xfrm>
                  <a:off x="5529686" y="3162095"/>
                  <a:ext cx="689975" cy="3434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</a:p>
              </p:txBody>
            </p:sp>
          </p:grp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A00425F7-D37D-4D50-9DE8-19A329289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1342" y="4565220"/>
                <a:ext cx="0" cy="23143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2E8636DA-1C49-453C-B726-EFC42B5C82C0}"/>
                  </a:ext>
                </a:extLst>
              </p:cNvPr>
              <p:cNvSpPr txBox="1"/>
              <p:nvPr/>
            </p:nvSpPr>
            <p:spPr>
              <a:xfrm>
                <a:off x="7609666" y="3719446"/>
                <a:ext cx="30542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就绪队列</a:t>
                </a:r>
              </a:p>
            </p:txBody>
          </p:sp>
        </p:grp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EBDC009C-561C-4043-8F26-F2CA3966ADA3}"/>
                </a:ext>
              </a:extLst>
            </p:cNvPr>
            <p:cNvGrpSpPr/>
            <p:nvPr/>
          </p:nvGrpSpPr>
          <p:grpSpPr>
            <a:xfrm>
              <a:off x="5617864" y="2418807"/>
              <a:ext cx="5547791" cy="1077213"/>
              <a:chOff x="6171537" y="2620142"/>
              <a:chExt cx="5547791" cy="1077213"/>
            </a:xfrm>
          </p:grpSpPr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7CAD7F5F-E0CE-4615-A6E5-9261DD2B93E8}"/>
                  </a:ext>
                </a:extLst>
              </p:cNvPr>
              <p:cNvSpPr/>
              <p:nvPr/>
            </p:nvSpPr>
            <p:spPr>
              <a:xfrm>
                <a:off x="8163778" y="3055144"/>
                <a:ext cx="497201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P2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205" name="组合 204">
                <a:extLst>
                  <a:ext uri="{FF2B5EF4-FFF2-40B4-BE49-F238E27FC236}">
                    <a16:creationId xmlns:a16="http://schemas.microsoft.com/office/drawing/2014/main" id="{99EE7519-AC26-4973-8588-A763B244F1AA}"/>
                  </a:ext>
                </a:extLst>
              </p:cNvPr>
              <p:cNvGrpSpPr/>
              <p:nvPr/>
            </p:nvGrpSpPr>
            <p:grpSpPr>
              <a:xfrm>
                <a:off x="8951998" y="3055144"/>
                <a:ext cx="605813" cy="314745"/>
                <a:chOff x="6343919" y="1903445"/>
                <a:chExt cx="1690999" cy="709126"/>
              </a:xfrm>
            </p:grpSpPr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D3E0E56C-830C-4E82-84B1-969C1C3140AB}"/>
                    </a:ext>
                  </a:extLst>
                </p:cNvPr>
                <p:cNvSpPr/>
                <p:nvPr/>
              </p:nvSpPr>
              <p:spPr>
                <a:xfrm>
                  <a:off x="6343919" y="1903445"/>
                  <a:ext cx="1690999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P3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29" name="矩形 228">
                  <a:extLst>
                    <a:ext uri="{FF2B5EF4-FFF2-40B4-BE49-F238E27FC236}">
                      <a16:creationId xmlns:a16="http://schemas.microsoft.com/office/drawing/2014/main" id="{F5B73DD4-B69B-40A4-B774-6D8CD523C87A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55836B3F-3B2C-4D0B-8AB0-21BD4142D9A0}"/>
                  </a:ext>
                </a:extLst>
              </p:cNvPr>
              <p:cNvSpPr/>
              <p:nvPr/>
            </p:nvSpPr>
            <p:spPr>
              <a:xfrm>
                <a:off x="9828210" y="3055144"/>
                <a:ext cx="709254" cy="31474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…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207" name="直接箭头连接符 206">
                <a:extLst>
                  <a:ext uri="{FF2B5EF4-FFF2-40B4-BE49-F238E27FC236}">
                    <a16:creationId xmlns:a16="http://schemas.microsoft.com/office/drawing/2014/main" id="{BE52B4D1-42CA-4018-AEA4-040A8F2D2630}"/>
                  </a:ext>
                </a:extLst>
              </p:cNvPr>
              <p:cNvCxnSpPr>
                <a:cxnSpLocks/>
                <a:stCxn id="204" idx="3"/>
                <a:endCxn id="228" idx="1"/>
              </p:cNvCxnSpPr>
              <p:nvPr/>
            </p:nvCxnSpPr>
            <p:spPr>
              <a:xfrm>
                <a:off x="8660979" y="3212516"/>
                <a:ext cx="29101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箭头连接符 207">
                <a:extLst>
                  <a:ext uri="{FF2B5EF4-FFF2-40B4-BE49-F238E27FC236}">
                    <a16:creationId xmlns:a16="http://schemas.microsoft.com/office/drawing/2014/main" id="{0D56B3D9-FB05-4C19-B656-706A915F878A}"/>
                  </a:ext>
                </a:extLst>
              </p:cNvPr>
              <p:cNvCxnSpPr>
                <a:cxnSpLocks/>
                <a:stCxn id="228" idx="3"/>
                <a:endCxn id="206" idx="1"/>
              </p:cNvCxnSpPr>
              <p:nvPr/>
            </p:nvCxnSpPr>
            <p:spPr>
              <a:xfrm>
                <a:off x="9557811" y="3212516"/>
                <a:ext cx="270399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3BDEFA22-7167-4835-9FB2-3EBABF5A01EA}"/>
                  </a:ext>
                </a:extLst>
              </p:cNvPr>
              <p:cNvGrpSpPr/>
              <p:nvPr/>
            </p:nvGrpSpPr>
            <p:grpSpPr>
              <a:xfrm>
                <a:off x="7442475" y="3055144"/>
                <a:ext cx="455156" cy="314745"/>
                <a:chOff x="6577653" y="1903445"/>
                <a:chExt cx="1270473" cy="709126"/>
              </a:xfrm>
            </p:grpSpPr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4D3FDD89-7484-4708-B7BA-5C77B5216366}"/>
                    </a:ext>
                  </a:extLst>
                </p:cNvPr>
                <p:cNvSpPr/>
                <p:nvPr/>
              </p:nvSpPr>
              <p:spPr>
                <a:xfrm>
                  <a:off x="6577653" y="1903445"/>
                  <a:ext cx="1270473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P1</a:t>
                  </a:r>
                  <a:endPara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227" name="矩形 226">
                  <a:extLst>
                    <a:ext uri="{FF2B5EF4-FFF2-40B4-BE49-F238E27FC236}">
                      <a16:creationId xmlns:a16="http://schemas.microsoft.com/office/drawing/2014/main" id="{D667683F-80F7-42FB-899C-E3DE69732823}"/>
                    </a:ext>
                  </a:extLst>
                </p:cNvPr>
                <p:cNvSpPr/>
                <p:nvPr/>
              </p:nvSpPr>
              <p:spPr>
                <a:xfrm>
                  <a:off x="7553242" y="1903445"/>
                  <a:ext cx="261258" cy="70912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CDB2A2D1-9A2E-4936-86FB-F78FF692AD27}"/>
                  </a:ext>
                </a:extLst>
              </p:cNvPr>
              <p:cNvSpPr/>
              <p:nvPr/>
            </p:nvSpPr>
            <p:spPr>
              <a:xfrm>
                <a:off x="10713040" y="3055144"/>
                <a:ext cx="391888" cy="31474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Pn</a:t>
                </a:r>
                <a:endParaRPr lang="zh-CN" altLang="en-US" sz="105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211" name="直接箭头连接符 210">
                <a:extLst>
                  <a:ext uri="{FF2B5EF4-FFF2-40B4-BE49-F238E27FC236}">
                    <a16:creationId xmlns:a16="http://schemas.microsoft.com/office/drawing/2014/main" id="{664A65D0-7AA6-40F5-8A9F-D3F48AB32A71}"/>
                  </a:ext>
                </a:extLst>
              </p:cNvPr>
              <p:cNvCxnSpPr>
                <a:cxnSpLocks/>
                <a:stCxn id="227" idx="3"/>
                <a:endCxn id="204" idx="1"/>
              </p:cNvCxnSpPr>
              <p:nvPr/>
            </p:nvCxnSpPr>
            <p:spPr>
              <a:xfrm>
                <a:off x="7885585" y="3212516"/>
                <a:ext cx="278193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箭头连接符 211">
                <a:extLst>
                  <a:ext uri="{FF2B5EF4-FFF2-40B4-BE49-F238E27FC236}">
                    <a16:creationId xmlns:a16="http://schemas.microsoft.com/office/drawing/2014/main" id="{69E2E1A8-7F91-464E-B60C-4EC8DCEA5CF2}"/>
                  </a:ext>
                </a:extLst>
              </p:cNvPr>
              <p:cNvCxnSpPr>
                <a:cxnSpLocks/>
                <a:stCxn id="206" idx="3"/>
                <a:endCxn id="210" idx="1"/>
              </p:cNvCxnSpPr>
              <p:nvPr/>
            </p:nvCxnSpPr>
            <p:spPr>
              <a:xfrm>
                <a:off x="10537464" y="3212516"/>
                <a:ext cx="175576" cy="0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>
                <a:extLst>
                  <a:ext uri="{FF2B5EF4-FFF2-40B4-BE49-F238E27FC236}">
                    <a16:creationId xmlns:a16="http://schemas.microsoft.com/office/drawing/2014/main" id="{6107E895-3BAC-4FE4-8342-1C15B89F3D70}"/>
                  </a:ext>
                </a:extLst>
              </p:cNvPr>
              <p:cNvCxnSpPr/>
              <p:nvPr/>
            </p:nvCxnSpPr>
            <p:spPr>
              <a:xfrm>
                <a:off x="7308458" y="3005731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>
                <a:extLst>
                  <a:ext uri="{FF2B5EF4-FFF2-40B4-BE49-F238E27FC236}">
                    <a16:creationId xmlns:a16="http://schemas.microsoft.com/office/drawing/2014/main" id="{72F1670B-99B9-497B-BD6C-919191F8D251}"/>
                  </a:ext>
                </a:extLst>
              </p:cNvPr>
              <p:cNvCxnSpPr/>
              <p:nvPr/>
            </p:nvCxnSpPr>
            <p:spPr>
              <a:xfrm>
                <a:off x="7308458" y="3428941"/>
                <a:ext cx="392271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8B15B271-098F-416D-A45D-5CB46AD0CC7E}"/>
                  </a:ext>
                </a:extLst>
              </p:cNvPr>
              <p:cNvGrpSpPr/>
              <p:nvPr/>
            </p:nvGrpSpPr>
            <p:grpSpPr>
              <a:xfrm>
                <a:off x="11186357" y="2893277"/>
                <a:ext cx="532971" cy="357109"/>
                <a:chOff x="11050090" y="2697258"/>
                <a:chExt cx="718688" cy="398501"/>
              </a:xfrm>
            </p:grpSpPr>
            <p:sp>
              <p:nvSpPr>
                <p:cNvPr id="224" name="文本框 223">
                  <a:extLst>
                    <a:ext uri="{FF2B5EF4-FFF2-40B4-BE49-F238E27FC236}">
                      <a16:creationId xmlns:a16="http://schemas.microsoft.com/office/drawing/2014/main" id="{2775E75B-4823-4729-9CFC-FC5D80E4BEEC}"/>
                    </a:ext>
                  </a:extLst>
                </p:cNvPr>
                <p:cNvSpPr txBox="1"/>
                <p:nvPr/>
              </p:nvSpPr>
              <p:spPr>
                <a:xfrm>
                  <a:off x="11064447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入队</a:t>
                  </a:r>
                </a:p>
              </p:txBody>
            </p:sp>
            <p:cxnSp>
              <p:nvCxnSpPr>
                <p:cNvPr id="225" name="直接箭头连接符 224">
                  <a:extLst>
                    <a:ext uri="{FF2B5EF4-FFF2-40B4-BE49-F238E27FC236}">
                      <a16:creationId xmlns:a16="http://schemas.microsoft.com/office/drawing/2014/main" id="{3A26A538-ED62-4683-BE46-5CC91A28C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50090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A12B7993-478E-42F8-9AC4-F7589CD77B5A}"/>
                  </a:ext>
                </a:extLst>
              </p:cNvPr>
              <p:cNvGrpSpPr/>
              <p:nvPr/>
            </p:nvGrpSpPr>
            <p:grpSpPr>
              <a:xfrm>
                <a:off x="6700897" y="2878631"/>
                <a:ext cx="537265" cy="357109"/>
                <a:chOff x="5645085" y="2697258"/>
                <a:chExt cx="718688" cy="398501"/>
              </a:xfrm>
            </p:grpSpPr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00A6B4FF-80F1-44FB-A71F-D1D4790599F7}"/>
                    </a:ext>
                  </a:extLst>
                </p:cNvPr>
                <p:cNvSpPr txBox="1"/>
                <p:nvPr/>
              </p:nvSpPr>
              <p:spPr>
                <a:xfrm>
                  <a:off x="5659442" y="2697258"/>
                  <a:ext cx="689975" cy="309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出队</a:t>
                  </a:r>
                </a:p>
              </p:txBody>
            </p:sp>
            <p:cxnSp>
              <p:nvCxnSpPr>
                <p:cNvPr id="223" name="直接箭头连接符 222">
                  <a:extLst>
                    <a:ext uri="{FF2B5EF4-FFF2-40B4-BE49-F238E27FC236}">
                      <a16:creationId xmlns:a16="http://schemas.microsoft.com/office/drawing/2014/main" id="{746673B9-0E33-4B7C-B93D-274EF5F83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45085" y="3095759"/>
                  <a:ext cx="718688" cy="0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组合 216">
                <a:extLst>
                  <a:ext uri="{FF2B5EF4-FFF2-40B4-BE49-F238E27FC236}">
                    <a16:creationId xmlns:a16="http://schemas.microsoft.com/office/drawing/2014/main" id="{05F78478-1DC9-4028-917B-97C5C19C30DB}"/>
                  </a:ext>
                </a:extLst>
              </p:cNvPr>
              <p:cNvGrpSpPr/>
              <p:nvPr/>
            </p:nvGrpSpPr>
            <p:grpSpPr>
              <a:xfrm>
                <a:off x="6171537" y="3097971"/>
                <a:ext cx="1422131" cy="599383"/>
                <a:chOff x="5529686" y="3162095"/>
                <a:chExt cx="1509382" cy="668856"/>
              </a:xfrm>
            </p:grpSpPr>
            <p:cxnSp>
              <p:nvCxnSpPr>
                <p:cNvPr id="220" name="直接箭头连接符 219">
                  <a:extLst>
                    <a:ext uri="{FF2B5EF4-FFF2-40B4-BE49-F238E27FC236}">
                      <a16:creationId xmlns:a16="http://schemas.microsoft.com/office/drawing/2014/main" id="{C722F08D-7B37-40F4-9149-4E641607FD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39068" y="3572687"/>
                  <a:ext cx="0" cy="258264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1" name="文本框 220">
                  <a:extLst>
                    <a:ext uri="{FF2B5EF4-FFF2-40B4-BE49-F238E27FC236}">
                      <a16:creationId xmlns:a16="http://schemas.microsoft.com/office/drawing/2014/main" id="{BF2533BD-B580-4F00-BE10-6831C76E000A}"/>
                    </a:ext>
                  </a:extLst>
                </p:cNvPr>
                <p:cNvSpPr txBox="1"/>
                <p:nvPr/>
              </p:nvSpPr>
              <p:spPr>
                <a:xfrm>
                  <a:off x="5529686" y="3162095"/>
                  <a:ext cx="689975" cy="3434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  <a:r>
                    <a:rPr lang="zh-CN" altLang="en-US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 </a:t>
                  </a:r>
                </a:p>
              </p:txBody>
            </p:sp>
          </p:grpSp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5320B6A9-22B0-4D86-94D4-5D282B17D5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1342" y="3465916"/>
                <a:ext cx="0" cy="23143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3EF813C3-00B8-45D5-AFAD-F2264D779C68}"/>
                  </a:ext>
                </a:extLst>
              </p:cNvPr>
              <p:cNvSpPr txBox="1"/>
              <p:nvPr/>
            </p:nvSpPr>
            <p:spPr>
              <a:xfrm>
                <a:off x="7609666" y="2620142"/>
                <a:ext cx="30542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就绪队列</a:t>
                </a:r>
              </a:p>
            </p:txBody>
          </p:sp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D7F378C3-7902-42B3-AE30-68DD250832DB}"/>
                </a:ext>
              </a:extLst>
            </p:cNvPr>
            <p:cNvGrpSpPr/>
            <p:nvPr/>
          </p:nvGrpSpPr>
          <p:grpSpPr>
            <a:xfrm>
              <a:off x="5592234" y="2313833"/>
              <a:ext cx="697851" cy="3265073"/>
              <a:chOff x="5592234" y="2313833"/>
              <a:chExt cx="697851" cy="3265073"/>
            </a:xfrm>
          </p:grpSpPr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FEA8F0BC-8FAC-484E-AF23-E6ACE85562D8}"/>
                  </a:ext>
                </a:extLst>
              </p:cNvPr>
              <p:cNvSpPr txBox="1"/>
              <p:nvPr/>
            </p:nvSpPr>
            <p:spPr>
              <a:xfrm>
                <a:off x="5639995" y="2313833"/>
                <a:ext cx="65009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优先级</a:t>
                </a:r>
              </a:p>
            </p:txBody>
          </p:sp>
          <p:grpSp>
            <p:nvGrpSpPr>
              <p:cNvPr id="201" name="组合 200">
                <a:extLst>
                  <a:ext uri="{FF2B5EF4-FFF2-40B4-BE49-F238E27FC236}">
                    <a16:creationId xmlns:a16="http://schemas.microsoft.com/office/drawing/2014/main" id="{AF8B8CF0-CCE2-4A2A-A04F-162239A5A683}"/>
                  </a:ext>
                </a:extLst>
              </p:cNvPr>
              <p:cNvGrpSpPr/>
              <p:nvPr/>
            </p:nvGrpSpPr>
            <p:grpSpPr>
              <a:xfrm>
                <a:off x="5592234" y="2679324"/>
                <a:ext cx="391888" cy="2899582"/>
                <a:chOff x="5382694" y="2679324"/>
                <a:chExt cx="391888" cy="2899582"/>
              </a:xfrm>
            </p:grpSpPr>
            <p:cxnSp>
              <p:nvCxnSpPr>
                <p:cNvPr id="202" name="直接箭头连接符 201">
                  <a:extLst>
                    <a:ext uri="{FF2B5EF4-FFF2-40B4-BE49-F238E27FC236}">
                      <a16:creationId xmlns:a16="http://schemas.microsoft.com/office/drawing/2014/main" id="{08C70064-C0DD-473B-AC6F-D45FC29DE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4582" y="2726584"/>
                  <a:ext cx="0" cy="285232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B0CBE84C-0CD1-40D5-889B-458EC6ED6ECE}"/>
                    </a:ext>
                  </a:extLst>
                </p:cNvPr>
                <p:cNvSpPr txBox="1"/>
                <p:nvPr/>
              </p:nvSpPr>
              <p:spPr>
                <a:xfrm>
                  <a:off x="5382694" y="2679324"/>
                  <a:ext cx="372806" cy="28623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accent2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高</a:t>
                  </a:r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dirty="0">
                      <a:solidFill>
                        <a:schemeClr val="accent2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低</a:t>
                  </a:r>
                </a:p>
              </p:txBody>
            </p:sp>
          </p:grp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B8B3049B-5DB9-4344-AB48-91ED4A80618E}"/>
                </a:ext>
              </a:extLst>
            </p:cNvPr>
            <p:cNvGrpSpPr/>
            <p:nvPr/>
          </p:nvGrpSpPr>
          <p:grpSpPr>
            <a:xfrm>
              <a:off x="11105414" y="2313833"/>
              <a:ext cx="699685" cy="3263045"/>
              <a:chOff x="11105414" y="2313833"/>
              <a:chExt cx="699685" cy="3263045"/>
            </a:xfrm>
          </p:grpSpPr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0BAAABBF-928B-4B10-857E-CA600B1E1D9D}"/>
                  </a:ext>
                </a:extLst>
              </p:cNvPr>
              <p:cNvSpPr txBox="1"/>
              <p:nvPr/>
            </p:nvSpPr>
            <p:spPr>
              <a:xfrm>
                <a:off x="11155009" y="2313833"/>
                <a:ext cx="65009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时间片</a:t>
                </a:r>
              </a:p>
            </p:txBody>
          </p: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9D4A0E03-6BEF-428F-A71D-AACD8C603B66}"/>
                  </a:ext>
                </a:extLst>
              </p:cNvPr>
              <p:cNvGrpSpPr/>
              <p:nvPr/>
            </p:nvGrpSpPr>
            <p:grpSpPr>
              <a:xfrm>
                <a:off x="11105414" y="2677296"/>
                <a:ext cx="391888" cy="2899582"/>
                <a:chOff x="5382694" y="2679324"/>
                <a:chExt cx="391888" cy="2899582"/>
              </a:xfrm>
            </p:grpSpPr>
            <p:cxnSp>
              <p:nvCxnSpPr>
                <p:cNvPr id="198" name="直接箭头连接符 197">
                  <a:extLst>
                    <a:ext uri="{FF2B5EF4-FFF2-40B4-BE49-F238E27FC236}">
                      <a16:creationId xmlns:a16="http://schemas.microsoft.com/office/drawing/2014/main" id="{F6DE7B2F-3771-409B-8F8F-23D39D54A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4582" y="2726584"/>
                  <a:ext cx="0" cy="28523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35B3B193-758F-4662-A90F-B089D2531F7C}"/>
                    </a:ext>
                  </a:extLst>
                </p:cNvPr>
                <p:cNvSpPr txBox="1"/>
                <p:nvPr/>
              </p:nvSpPr>
              <p:spPr>
                <a:xfrm>
                  <a:off x="5382694" y="2679324"/>
                  <a:ext cx="372806" cy="28623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accent2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小</a:t>
                  </a:r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endParaRPr lang="en-US" altLang="zh-CN" sz="1200" dirty="0">
                    <a:solidFill>
                      <a:schemeClr val="accent2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dirty="0">
                      <a:solidFill>
                        <a:schemeClr val="accent2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大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7274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小结：进程是怎么运行的？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9E93F0-6742-4017-A7A4-CE347A58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48" y="1525633"/>
            <a:ext cx="5585671" cy="53323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2C7F92-015F-4E82-A8D4-0DAF756E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19" y="1525633"/>
            <a:ext cx="4182119" cy="53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7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72FD6E-79D9-4231-A5BB-DF4B2C53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EACF0A-FB87-480D-B5E2-493EEBB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什么是进程？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进程是怎么运行的？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进程之间是怎么协作的？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如何处理死锁问题？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789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进程间的协作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进程通信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进程同步</a:t>
            </a:r>
          </a:p>
        </p:txBody>
      </p:sp>
    </p:spTree>
    <p:extLst>
      <p:ext uri="{BB962C8B-B14F-4D97-AF65-F5344CB8AC3E}">
        <p14:creationId xmlns:p14="http://schemas.microsoft.com/office/powerpoint/2010/main" val="140825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进程通信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概念：进程通信即进程间的信息交换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进程是资源分配的基本单位，各进程内存空间彼此独立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一个进程不能随意访问其它进程的地址空间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特点：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共享存储（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Shared-Memory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消息传递（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Message-Passing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管道通信（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Pipe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C9E189D-980F-4944-8328-E0587BA0B900}"/>
              </a:ext>
            </a:extLst>
          </p:cNvPr>
          <p:cNvGrpSpPr>
            <a:grpSpLocks noChangeAspect="1"/>
          </p:cNvGrpSpPr>
          <p:nvPr/>
        </p:nvGrpSpPr>
        <p:grpSpPr>
          <a:xfrm>
            <a:off x="7559040" y="1347900"/>
            <a:ext cx="3377696" cy="3377339"/>
            <a:chOff x="8058278" y="2679909"/>
            <a:chExt cx="2340010" cy="233976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594EB52-D05B-41CA-91D1-45F81B971E79}"/>
                </a:ext>
              </a:extLst>
            </p:cNvPr>
            <p:cNvSpPr>
              <a:spLocks/>
            </p:cNvSpPr>
            <p:nvPr/>
          </p:nvSpPr>
          <p:spPr>
            <a:xfrm>
              <a:off x="8058278" y="2679909"/>
              <a:ext cx="2340010" cy="23397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ctr"/>
              <a:endParaRPr lang="zh-CN" altLang="en-US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3871E20-1082-48EC-853B-78F48BE369D8}"/>
                </a:ext>
              </a:extLst>
            </p:cNvPr>
            <p:cNvSpPr txBox="1"/>
            <p:nvPr/>
          </p:nvSpPr>
          <p:spPr>
            <a:xfrm>
              <a:off x="8490561" y="2818257"/>
              <a:ext cx="14755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内存</a:t>
              </a:r>
              <a:endParaRPr lang="en-US" altLang="zh-CN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1EFFE1-8AFC-4FF6-8730-E2FBCFC6597A}"/>
                </a:ext>
              </a:extLst>
            </p:cNvPr>
            <p:cNvGrpSpPr/>
            <p:nvPr/>
          </p:nvGrpSpPr>
          <p:grpSpPr>
            <a:xfrm>
              <a:off x="8375750" y="3821047"/>
              <a:ext cx="1705157" cy="667324"/>
              <a:chOff x="9572233" y="4253786"/>
              <a:chExt cx="1310612" cy="513309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90928370-4F19-4E47-B2CC-656F3758E208}"/>
                  </a:ext>
                </a:extLst>
              </p:cNvPr>
              <p:cNvSpPr/>
              <p:nvPr/>
            </p:nvSpPr>
            <p:spPr>
              <a:xfrm>
                <a:off x="9572233" y="4253788"/>
                <a:ext cx="274195" cy="5133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843838D8-F4FE-49E1-A2D3-20B547EE3DDD}"/>
                  </a:ext>
                </a:extLst>
              </p:cNvPr>
              <p:cNvSpPr/>
              <p:nvPr/>
            </p:nvSpPr>
            <p:spPr>
              <a:xfrm>
                <a:off x="10090440" y="4253786"/>
                <a:ext cx="274195" cy="5133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6D8D5905-15B8-4D31-A59B-63E66876D6FC}"/>
                  </a:ext>
                </a:extLst>
              </p:cNvPr>
              <p:cNvSpPr/>
              <p:nvPr/>
            </p:nvSpPr>
            <p:spPr>
              <a:xfrm>
                <a:off x="10608650" y="4253790"/>
                <a:ext cx="274195" cy="513305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76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进程通信：共享存储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Shared-Memory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基于</a:t>
            </a:r>
            <a:r>
              <a:rPr lang="zh-CN" altLang="en-US" sz="2000" dirty="0">
                <a:solidFill>
                  <a:srgbClr val="FF0000"/>
                </a:solidFill>
              </a:rPr>
              <a:t>共享数据结构</a:t>
            </a:r>
            <a:r>
              <a:rPr lang="zh-CN" altLang="en-US" sz="2000" dirty="0"/>
              <a:t>的通信方式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多个进程共用某个数据结构（</a:t>
            </a:r>
            <a:r>
              <a:rPr lang="en-US" altLang="zh-CN" sz="1600" dirty="0"/>
              <a:t>OS</a:t>
            </a:r>
            <a:r>
              <a:rPr lang="zh-CN" altLang="en-US" sz="1600" dirty="0"/>
              <a:t>提供并控制）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由用户（程序员）负责同步处理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低级通信：可以传递少量数据，效率低</a:t>
            </a:r>
            <a:endParaRPr lang="en-US" altLang="zh-CN" sz="16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基于</a:t>
            </a:r>
            <a:r>
              <a:rPr lang="zh-CN" altLang="en-US" sz="2000" dirty="0">
                <a:solidFill>
                  <a:srgbClr val="FF0000"/>
                </a:solidFill>
              </a:rPr>
              <a:t>共享存储区</a:t>
            </a:r>
            <a:r>
              <a:rPr lang="zh-CN" altLang="en-US" sz="2000" dirty="0"/>
              <a:t>的通信方式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多个进程共用内存中的一块存储区域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由进程控制数据的形式和方式方式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高级通信：可以传递大量数据，效率高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783891-89DF-46B3-8CC7-24463ED7BD6F}"/>
              </a:ext>
            </a:extLst>
          </p:cNvPr>
          <p:cNvGrpSpPr>
            <a:grpSpLocks noChangeAspect="1"/>
          </p:cNvGrpSpPr>
          <p:nvPr/>
        </p:nvGrpSpPr>
        <p:grpSpPr>
          <a:xfrm>
            <a:off x="7559040" y="1347900"/>
            <a:ext cx="3377696" cy="3377339"/>
            <a:chOff x="8058278" y="2679909"/>
            <a:chExt cx="2340010" cy="2339763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97DD929-1BEE-4455-A712-33F8BCE6EF19}"/>
                </a:ext>
              </a:extLst>
            </p:cNvPr>
            <p:cNvSpPr>
              <a:spLocks/>
            </p:cNvSpPr>
            <p:nvPr/>
          </p:nvSpPr>
          <p:spPr>
            <a:xfrm>
              <a:off x="8058278" y="2679909"/>
              <a:ext cx="2340010" cy="23397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ctr"/>
              <a:endParaRPr lang="zh-CN" altLang="en-US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C38BEF4-8277-4D46-BCF3-77CC0EDBFA89}"/>
                </a:ext>
              </a:extLst>
            </p:cNvPr>
            <p:cNvSpPr txBox="1"/>
            <p:nvPr/>
          </p:nvSpPr>
          <p:spPr>
            <a:xfrm>
              <a:off x="8490561" y="2818257"/>
              <a:ext cx="14755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内存</a:t>
              </a:r>
              <a:endParaRPr lang="en-US" altLang="zh-CN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6C597F7-4EF9-43B5-9D5E-E6ED08D7052F}"/>
                </a:ext>
              </a:extLst>
            </p:cNvPr>
            <p:cNvGrpSpPr/>
            <p:nvPr/>
          </p:nvGrpSpPr>
          <p:grpSpPr>
            <a:xfrm>
              <a:off x="8375750" y="3821046"/>
              <a:ext cx="1705157" cy="667321"/>
              <a:chOff x="9572233" y="4253788"/>
              <a:chExt cx="1310612" cy="513307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DB55F674-5F41-42EE-A51F-9291DB9F32F6}"/>
                  </a:ext>
                </a:extLst>
              </p:cNvPr>
              <p:cNvSpPr/>
              <p:nvPr/>
            </p:nvSpPr>
            <p:spPr>
              <a:xfrm>
                <a:off x="9572233" y="4253788"/>
                <a:ext cx="274195" cy="5133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30BB4D4E-D9C8-4887-B2CD-67B7802F9034}"/>
                  </a:ext>
                </a:extLst>
              </p:cNvPr>
              <p:cNvSpPr/>
              <p:nvPr/>
            </p:nvSpPr>
            <p:spPr>
              <a:xfrm>
                <a:off x="10052868" y="4325994"/>
                <a:ext cx="349341" cy="368895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共享空间</a:t>
                </a: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3227BC9-5633-45F4-AC16-4BC825DA9773}"/>
                  </a:ext>
                </a:extLst>
              </p:cNvPr>
              <p:cNvSpPr/>
              <p:nvPr/>
            </p:nvSpPr>
            <p:spPr>
              <a:xfrm>
                <a:off x="10608650" y="4253790"/>
                <a:ext cx="274195" cy="513305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</a:p>
            </p:txBody>
          </p:sp>
        </p:grpSp>
      </p:grp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371E299-DE28-41B5-B64E-9939449B8EAB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9575982" y="3476701"/>
            <a:ext cx="387694" cy="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D2F60B7-7BBE-455D-8FF7-E3BC26A83A85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>
            <a:off x="8532231" y="3476701"/>
            <a:ext cx="387692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0CB5B88-EF68-471D-9938-7A677AFA567E}"/>
              </a:ext>
            </a:extLst>
          </p:cNvPr>
          <p:cNvSpPr txBox="1"/>
          <p:nvPr/>
        </p:nvSpPr>
        <p:spPr>
          <a:xfrm>
            <a:off x="7991674" y="4897616"/>
            <a:ext cx="2512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数据收发双方不可见存在安全隐患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404862F-EC85-46BB-8CE6-A3A7F54472B2}"/>
              </a:ext>
            </a:extLst>
          </p:cNvPr>
          <p:cNvSpPr txBox="1"/>
          <p:nvPr/>
        </p:nvSpPr>
        <p:spPr>
          <a:xfrm>
            <a:off x="9743765" y="2158199"/>
            <a:ext cx="954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数据结构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或内存区域</a:t>
            </a:r>
          </a:p>
        </p:txBody>
      </p:sp>
      <p:cxnSp>
        <p:nvCxnSpPr>
          <p:cNvPr id="44" name="连接符: 曲线 43">
            <a:extLst>
              <a:ext uri="{FF2B5EF4-FFF2-40B4-BE49-F238E27FC236}">
                <a16:creationId xmlns:a16="http://schemas.microsoft.com/office/drawing/2014/main" id="{B8121FC2-44B3-4D5E-A76F-14CABCD28E1A}"/>
              </a:ext>
            </a:extLst>
          </p:cNvPr>
          <p:cNvCxnSpPr>
            <a:cxnSpLocks/>
            <a:stCxn id="34" idx="0"/>
            <a:endCxn id="43" idx="1"/>
          </p:cNvCxnSpPr>
          <p:nvPr/>
        </p:nvCxnSpPr>
        <p:spPr>
          <a:xfrm rot="5400000" flipH="1" flipV="1">
            <a:off x="9125087" y="2511898"/>
            <a:ext cx="741544" cy="495812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78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进程通信：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消息传递（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essage-Passing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直接通信：点到点发送</a:t>
            </a:r>
            <a:endParaRPr lang="zh-CN" altLang="en-US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发送和接收时指明双方进程的</a:t>
            </a:r>
            <a:r>
              <a:rPr lang="en-US" altLang="zh-CN" sz="1600" dirty="0"/>
              <a:t>ID</a:t>
            </a: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每个进程维护一个消息缓冲队列</a:t>
            </a:r>
            <a:endParaRPr lang="en-US" altLang="zh-CN" sz="16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间接通信：广播信箱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以</a:t>
            </a:r>
            <a:r>
              <a:rPr lang="zh-CN" altLang="en-US" sz="1600" dirty="0">
                <a:solidFill>
                  <a:srgbClr val="FF0000"/>
                </a:solidFill>
              </a:rPr>
              <a:t>信箱</a:t>
            </a:r>
            <a:r>
              <a:rPr lang="zh-CN" altLang="en-US" sz="1600" dirty="0"/>
              <a:t>为媒介，作为中间实体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发进程将消息发送到信箱，收进程从信箱读取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可以广播，容易建立双向通信链</a:t>
            </a:r>
            <a:endParaRPr lang="en-US" altLang="zh-CN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783891-89DF-46B3-8CC7-24463ED7BD6F}"/>
              </a:ext>
            </a:extLst>
          </p:cNvPr>
          <p:cNvGrpSpPr>
            <a:grpSpLocks noChangeAspect="1"/>
          </p:cNvGrpSpPr>
          <p:nvPr/>
        </p:nvGrpSpPr>
        <p:grpSpPr>
          <a:xfrm>
            <a:off x="7559040" y="1347900"/>
            <a:ext cx="3377696" cy="3377339"/>
            <a:chOff x="8058278" y="2679909"/>
            <a:chExt cx="2340010" cy="2339763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97DD929-1BEE-4455-A712-33F8BCE6EF19}"/>
                </a:ext>
              </a:extLst>
            </p:cNvPr>
            <p:cNvSpPr>
              <a:spLocks/>
            </p:cNvSpPr>
            <p:nvPr/>
          </p:nvSpPr>
          <p:spPr>
            <a:xfrm>
              <a:off x="8058278" y="2679909"/>
              <a:ext cx="2340010" cy="23397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ctr"/>
              <a:endParaRPr lang="zh-CN" altLang="en-US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C38BEF4-8277-4D46-BCF3-77CC0EDBFA89}"/>
                </a:ext>
              </a:extLst>
            </p:cNvPr>
            <p:cNvSpPr txBox="1"/>
            <p:nvPr/>
          </p:nvSpPr>
          <p:spPr>
            <a:xfrm>
              <a:off x="8490561" y="2818257"/>
              <a:ext cx="14755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内存</a:t>
              </a:r>
              <a:endParaRPr lang="en-US" altLang="zh-CN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6C597F7-4EF9-43B5-9D5E-E6ED08D7052F}"/>
                </a:ext>
              </a:extLst>
            </p:cNvPr>
            <p:cNvGrpSpPr/>
            <p:nvPr/>
          </p:nvGrpSpPr>
          <p:grpSpPr>
            <a:xfrm>
              <a:off x="8375750" y="3821044"/>
              <a:ext cx="1705157" cy="667328"/>
              <a:chOff x="9572233" y="4253783"/>
              <a:chExt cx="1310612" cy="513312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DB55F674-5F41-42EE-A51F-9291DB9F32F6}"/>
                  </a:ext>
                </a:extLst>
              </p:cNvPr>
              <p:cNvSpPr/>
              <p:nvPr/>
            </p:nvSpPr>
            <p:spPr>
              <a:xfrm>
                <a:off x="9572233" y="4253788"/>
                <a:ext cx="274195" cy="5133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30BB4D4E-D9C8-4887-B2CD-67B7802F9034}"/>
                  </a:ext>
                </a:extLst>
              </p:cNvPr>
              <p:cNvSpPr/>
              <p:nvPr/>
            </p:nvSpPr>
            <p:spPr>
              <a:xfrm>
                <a:off x="9846428" y="4253783"/>
                <a:ext cx="173418" cy="51330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消息队列</a:t>
                </a: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3227BC9-5633-45F4-AC16-4BC825DA9773}"/>
                  </a:ext>
                </a:extLst>
              </p:cNvPr>
              <p:cNvSpPr/>
              <p:nvPr/>
            </p:nvSpPr>
            <p:spPr>
              <a:xfrm>
                <a:off x="10608650" y="4253786"/>
                <a:ext cx="274195" cy="513305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DF4D1CF3-83CC-4A0E-BF6E-E5E969CCA8CB}"/>
                  </a:ext>
                </a:extLst>
              </p:cNvPr>
              <p:cNvSpPr/>
              <p:nvPr/>
            </p:nvSpPr>
            <p:spPr>
              <a:xfrm>
                <a:off x="10435232" y="4253788"/>
                <a:ext cx="173418" cy="51330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消息队列</a:t>
                </a:r>
              </a:p>
            </p:txBody>
          </p:sp>
        </p:grpSp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70602D-17DD-4A31-9030-D629BBE3075E}"/>
              </a:ext>
            </a:extLst>
          </p:cNvPr>
          <p:cNvCxnSpPr/>
          <p:nvPr/>
        </p:nvCxnSpPr>
        <p:spPr>
          <a:xfrm>
            <a:off x="8857908" y="3139440"/>
            <a:ext cx="780091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189CAEE-1F93-4E46-98BF-A216DD649DD1}"/>
              </a:ext>
            </a:extLst>
          </p:cNvPr>
          <p:cNvCxnSpPr/>
          <p:nvPr/>
        </p:nvCxnSpPr>
        <p:spPr>
          <a:xfrm>
            <a:off x="8857908" y="3789680"/>
            <a:ext cx="780091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C7AF6AE-3288-4C3C-8C2C-DB6905B20524}"/>
              </a:ext>
            </a:extLst>
          </p:cNvPr>
          <p:cNvSpPr txBox="1"/>
          <p:nvPr/>
        </p:nvSpPr>
        <p:spPr>
          <a:xfrm>
            <a:off x="8767398" y="3245863"/>
            <a:ext cx="960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格式化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消息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712C775-890D-412E-A405-2F2AD1686540}"/>
              </a:ext>
            </a:extLst>
          </p:cNvPr>
          <p:cNvSpPr txBox="1"/>
          <p:nvPr/>
        </p:nvSpPr>
        <p:spPr>
          <a:xfrm>
            <a:off x="8767398" y="2860179"/>
            <a:ext cx="960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send</a:t>
            </a:r>
            <a:endParaRPr lang="zh-CN" altLang="en-US" sz="12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84C8CF-39F2-4C4B-8643-8765CB8DA382}"/>
              </a:ext>
            </a:extLst>
          </p:cNvPr>
          <p:cNvSpPr txBox="1"/>
          <p:nvPr/>
        </p:nvSpPr>
        <p:spPr>
          <a:xfrm>
            <a:off x="8772075" y="3816214"/>
            <a:ext cx="960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receive</a:t>
            </a:r>
            <a:endParaRPr lang="zh-CN" altLang="en-US" sz="12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61CC0A7-C480-4DD7-8817-89600FD4B346}"/>
              </a:ext>
            </a:extLst>
          </p:cNvPr>
          <p:cNvSpPr txBox="1"/>
          <p:nvPr/>
        </p:nvSpPr>
        <p:spPr>
          <a:xfrm>
            <a:off x="9857863" y="1885399"/>
            <a:ext cx="132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消息头：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发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收进程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ID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消息类型、长度；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消息体。</a:t>
            </a:r>
          </a:p>
        </p:txBody>
      </p: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306B174E-0E8E-46F9-B601-9D3A45D24F3A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 flipH="1" flipV="1">
            <a:off x="9193377" y="2589409"/>
            <a:ext cx="952996" cy="375975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97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进程通信：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消息传递（</a:t>
            </a:r>
            <a:r>
              <a: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essage-Passing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直接通信：点到点发送</a:t>
            </a:r>
            <a:endParaRPr lang="zh-CN" altLang="en-US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发送和接收时指明双方进程的</a:t>
            </a:r>
            <a:r>
              <a:rPr lang="en-US" altLang="zh-CN" sz="1600" dirty="0"/>
              <a:t>ID</a:t>
            </a: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每个进程维护一个消息缓冲队列</a:t>
            </a:r>
            <a:endParaRPr lang="en-US" altLang="zh-CN" sz="16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间接通信：广播信箱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以</a:t>
            </a:r>
            <a:r>
              <a:rPr lang="zh-CN" altLang="en-US" sz="1600" dirty="0">
                <a:solidFill>
                  <a:srgbClr val="FF0000"/>
                </a:solidFill>
              </a:rPr>
              <a:t>信箱</a:t>
            </a:r>
            <a:r>
              <a:rPr lang="zh-CN" altLang="en-US" sz="1600" dirty="0"/>
              <a:t>为媒介，作为中间实体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发进程将消息发送到信箱，收进程从信箱读取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可以广播，容易建立双向通信链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CCC2551-D977-44A3-895E-295E8C4F7F9B}"/>
              </a:ext>
            </a:extLst>
          </p:cNvPr>
          <p:cNvGrpSpPr>
            <a:grpSpLocks noChangeAspect="1"/>
          </p:cNvGrpSpPr>
          <p:nvPr/>
        </p:nvGrpSpPr>
        <p:grpSpPr>
          <a:xfrm>
            <a:off x="7559040" y="1347900"/>
            <a:ext cx="3377696" cy="3377339"/>
            <a:chOff x="8058278" y="2679909"/>
            <a:chExt cx="2340010" cy="233976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A9AA2AA-8539-4491-B526-CF8CE700021E}"/>
                </a:ext>
              </a:extLst>
            </p:cNvPr>
            <p:cNvSpPr>
              <a:spLocks/>
            </p:cNvSpPr>
            <p:nvPr/>
          </p:nvSpPr>
          <p:spPr>
            <a:xfrm>
              <a:off x="8058278" y="2679909"/>
              <a:ext cx="2340010" cy="23397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ctr"/>
              <a:endParaRPr lang="zh-CN" altLang="en-US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1C794D-7713-4EC3-BE37-F2C267A8EE71}"/>
                </a:ext>
              </a:extLst>
            </p:cNvPr>
            <p:cNvSpPr txBox="1"/>
            <p:nvPr/>
          </p:nvSpPr>
          <p:spPr>
            <a:xfrm>
              <a:off x="8490561" y="2818257"/>
              <a:ext cx="14755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内存</a:t>
              </a:r>
              <a:endParaRPr lang="en-US" altLang="zh-CN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FE1EB38-BE8D-4801-AEBC-A207A3A59991}"/>
                </a:ext>
              </a:extLst>
            </p:cNvPr>
            <p:cNvGrpSpPr/>
            <p:nvPr/>
          </p:nvGrpSpPr>
          <p:grpSpPr>
            <a:xfrm>
              <a:off x="8375750" y="3821046"/>
              <a:ext cx="1705157" cy="667321"/>
              <a:chOff x="9572233" y="4253788"/>
              <a:chExt cx="1310612" cy="513307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3487D032-C3CE-4D08-914A-D19EA64D147C}"/>
                  </a:ext>
                </a:extLst>
              </p:cNvPr>
              <p:cNvSpPr/>
              <p:nvPr/>
            </p:nvSpPr>
            <p:spPr>
              <a:xfrm>
                <a:off x="9572233" y="4253788"/>
                <a:ext cx="274195" cy="5133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5EFB071C-87D6-4940-A336-A417A290B3B8}"/>
                  </a:ext>
                </a:extLst>
              </p:cNvPr>
              <p:cNvSpPr/>
              <p:nvPr/>
            </p:nvSpPr>
            <p:spPr>
              <a:xfrm>
                <a:off x="10052868" y="4325994"/>
                <a:ext cx="349341" cy="368895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消息信箱</a:t>
                </a:r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3BF7B2C2-8CA8-4F88-B67B-9285CD6720A8}"/>
                  </a:ext>
                </a:extLst>
              </p:cNvPr>
              <p:cNvSpPr/>
              <p:nvPr/>
            </p:nvSpPr>
            <p:spPr>
              <a:xfrm>
                <a:off x="10608650" y="4253790"/>
                <a:ext cx="274195" cy="513305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</a:p>
            </p:txBody>
          </p:sp>
        </p:grpSp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B9F7191-3CFD-4534-BDF5-04A8E9B4A2D8}"/>
              </a:ext>
            </a:extLst>
          </p:cNvPr>
          <p:cNvCxnSpPr/>
          <p:nvPr/>
        </p:nvCxnSpPr>
        <p:spPr>
          <a:xfrm>
            <a:off x="9575982" y="3476701"/>
            <a:ext cx="387694" cy="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1F4BD5E-076F-485B-87EF-62B5090BFB62}"/>
              </a:ext>
            </a:extLst>
          </p:cNvPr>
          <p:cNvCxnSpPr/>
          <p:nvPr/>
        </p:nvCxnSpPr>
        <p:spPr>
          <a:xfrm flipH="1">
            <a:off x="8532231" y="3476701"/>
            <a:ext cx="387692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3C91FA1-4AED-444A-9747-2A7A69A74589}"/>
              </a:ext>
            </a:extLst>
          </p:cNvPr>
          <p:cNvSpPr txBox="1"/>
          <p:nvPr/>
        </p:nvSpPr>
        <p:spPr>
          <a:xfrm>
            <a:off x="8767398" y="2860179"/>
            <a:ext cx="960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send</a:t>
            </a:r>
            <a:endParaRPr lang="zh-CN" altLang="en-US" sz="12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B3DDF8-2B82-4E6E-8898-B1FCC704BFCB}"/>
              </a:ext>
            </a:extLst>
          </p:cNvPr>
          <p:cNvSpPr txBox="1"/>
          <p:nvPr/>
        </p:nvSpPr>
        <p:spPr>
          <a:xfrm>
            <a:off x="8772075" y="3816214"/>
            <a:ext cx="9609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receive</a:t>
            </a:r>
            <a:endParaRPr lang="zh-CN" altLang="en-US" sz="120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CF9A54C-7E86-45FD-A81D-F2D462B531AD}"/>
              </a:ext>
            </a:extLst>
          </p:cNvPr>
          <p:cNvSpPr txBox="1"/>
          <p:nvPr/>
        </p:nvSpPr>
        <p:spPr>
          <a:xfrm>
            <a:off x="9893342" y="1997333"/>
            <a:ext cx="985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类似于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邮件服务器</a:t>
            </a:r>
          </a:p>
        </p:txBody>
      </p: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DE27CF84-A8FE-47DA-9F28-09AACAE8C753}"/>
              </a:ext>
            </a:extLst>
          </p:cNvPr>
          <p:cNvCxnSpPr>
            <a:cxnSpLocks/>
            <a:endCxn id="38" idx="1"/>
          </p:cNvCxnSpPr>
          <p:nvPr/>
        </p:nvCxnSpPr>
        <p:spPr>
          <a:xfrm rot="5400000" flipH="1" flipV="1">
            <a:off x="9198911" y="2511884"/>
            <a:ext cx="978148" cy="410713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15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什么是进程？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56" y="1276879"/>
            <a:ext cx="10512425" cy="5141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进程（</a:t>
            </a:r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Process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），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是一个具有一定独立功能的程序关于某个数据集合的一次运行活动，是系统进行</a:t>
            </a:r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『</a:t>
            </a:r>
            <a:r>
              <a:rPr lang="zh-CN" altLang="en-US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资源分配和调度</a:t>
            </a:r>
            <a:r>
              <a:rPr lang="en-US" altLang="zh-CN" sz="2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』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的一个独立单位。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几个要点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进程是</a:t>
            </a:r>
            <a:r>
              <a:rPr lang="en-US" altLang="zh-CN" sz="2000" dirty="0">
                <a:solidFill>
                  <a:srgbClr val="FF0000"/>
                </a:solidFill>
              </a:rPr>
              <a:t>『</a:t>
            </a:r>
            <a:r>
              <a:rPr lang="zh-CN" altLang="en-US" sz="2000" dirty="0">
                <a:solidFill>
                  <a:srgbClr val="FF0000"/>
                </a:solidFill>
              </a:rPr>
              <a:t>程序</a:t>
            </a:r>
            <a:r>
              <a:rPr lang="en-US" altLang="zh-CN" sz="2000" dirty="0">
                <a:solidFill>
                  <a:srgbClr val="FF0000"/>
                </a:solidFill>
              </a:rPr>
              <a:t>』</a:t>
            </a:r>
            <a:r>
              <a:rPr lang="zh-CN" altLang="en-US" sz="2000" dirty="0"/>
              <a:t>的</a:t>
            </a:r>
            <a:r>
              <a:rPr lang="en-US" altLang="zh-CN" sz="2000" dirty="0">
                <a:solidFill>
                  <a:srgbClr val="FF0000"/>
                </a:solidFill>
              </a:rPr>
              <a:t>『</a:t>
            </a:r>
            <a:r>
              <a:rPr lang="zh-CN" altLang="en-US" sz="2000" dirty="0">
                <a:solidFill>
                  <a:srgbClr val="FF0000"/>
                </a:solidFill>
              </a:rPr>
              <a:t>一次执行</a:t>
            </a:r>
            <a:r>
              <a:rPr lang="en-US" altLang="zh-CN" sz="2000" dirty="0">
                <a:solidFill>
                  <a:srgbClr val="FF0000"/>
                </a:solidFill>
              </a:rPr>
              <a:t>』</a:t>
            </a:r>
            <a:br>
              <a:rPr lang="en-US" altLang="zh-CN" sz="1800" dirty="0"/>
            </a:br>
            <a:r>
              <a:rPr lang="en-US" altLang="zh-CN" sz="1800" dirty="0"/>
              <a:t>an instance of a computer program that is being executed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进程是一个程序及其数据在处理机上顺序执行时所发生的</a:t>
            </a:r>
            <a:r>
              <a:rPr lang="en-US" altLang="zh-CN" sz="2000" dirty="0">
                <a:solidFill>
                  <a:srgbClr val="FF0000"/>
                </a:solidFill>
              </a:rPr>
              <a:t>『</a:t>
            </a:r>
            <a:r>
              <a:rPr lang="zh-CN" altLang="en-US" sz="2000" dirty="0">
                <a:solidFill>
                  <a:srgbClr val="FF0000"/>
                </a:solidFill>
              </a:rPr>
              <a:t>活动</a:t>
            </a:r>
            <a:r>
              <a:rPr lang="en-US" altLang="zh-CN" sz="2000" dirty="0">
                <a:solidFill>
                  <a:srgbClr val="FF0000"/>
                </a:solidFill>
              </a:rPr>
              <a:t>』</a:t>
            </a:r>
            <a:r>
              <a:rPr lang="zh-CN" altLang="en-US" sz="2000" dirty="0"/>
              <a:t>	</a:t>
            </a:r>
            <a:endParaRPr lang="en-US" altLang="zh-CN" sz="2000" dirty="0"/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进程是程序在一个</a:t>
            </a:r>
            <a:r>
              <a:rPr lang="en-US" altLang="zh-CN" sz="2000" dirty="0">
                <a:solidFill>
                  <a:srgbClr val="FF0000"/>
                </a:solidFill>
              </a:rPr>
              <a:t>『</a:t>
            </a:r>
            <a:r>
              <a:rPr lang="zh-CN" altLang="en-US" sz="2000" dirty="0">
                <a:solidFill>
                  <a:srgbClr val="FF0000"/>
                </a:solidFill>
              </a:rPr>
              <a:t>数据集合</a:t>
            </a:r>
            <a:r>
              <a:rPr lang="en-US" altLang="zh-CN" sz="2000" dirty="0">
                <a:solidFill>
                  <a:srgbClr val="FF0000"/>
                </a:solidFill>
              </a:rPr>
              <a:t>』</a:t>
            </a:r>
            <a:r>
              <a:rPr lang="zh-CN" altLang="en-US" sz="2000" dirty="0"/>
              <a:t>上运行的过程</a:t>
            </a:r>
            <a:endParaRPr lang="en-US" altLang="zh-CN" sz="2000" dirty="0"/>
          </a:p>
          <a:p>
            <a:pPr marL="1028734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进程是系统进行</a:t>
            </a:r>
            <a:r>
              <a:rPr lang="en-US" altLang="zh-CN" sz="2000" dirty="0">
                <a:solidFill>
                  <a:srgbClr val="FF0000"/>
                </a:solidFill>
              </a:rPr>
              <a:t>『</a:t>
            </a:r>
            <a:r>
              <a:rPr lang="zh-CN" altLang="en-US" sz="2000" dirty="0">
                <a:solidFill>
                  <a:srgbClr val="FF0000"/>
                </a:solidFill>
              </a:rPr>
              <a:t>资源分配和调度</a:t>
            </a:r>
            <a:r>
              <a:rPr lang="en-US" altLang="zh-CN" sz="2000" dirty="0">
                <a:solidFill>
                  <a:srgbClr val="FF0000"/>
                </a:solidFill>
              </a:rPr>
              <a:t>』</a:t>
            </a:r>
            <a:r>
              <a:rPr lang="zh-CN" altLang="en-US" sz="2000" dirty="0"/>
              <a:t>的一个</a:t>
            </a:r>
            <a:r>
              <a:rPr lang="en-US" altLang="zh-CN" sz="2000" dirty="0">
                <a:solidFill>
                  <a:srgbClr val="FF0000"/>
                </a:solidFill>
              </a:rPr>
              <a:t>『</a:t>
            </a:r>
            <a:r>
              <a:rPr lang="zh-CN" altLang="en-US" sz="2000" dirty="0">
                <a:solidFill>
                  <a:srgbClr val="FF0000"/>
                </a:solidFill>
              </a:rPr>
              <a:t>独立</a:t>
            </a:r>
            <a:r>
              <a:rPr lang="en-US" altLang="zh-CN" sz="2000" dirty="0">
                <a:solidFill>
                  <a:srgbClr val="FF0000"/>
                </a:solidFill>
              </a:rPr>
              <a:t>』</a:t>
            </a:r>
            <a:r>
              <a:rPr lang="zh-CN" altLang="en-US" sz="2000" dirty="0"/>
              <a:t>单位（或者说基本单位）</a:t>
            </a:r>
          </a:p>
        </p:txBody>
      </p:sp>
    </p:spTree>
    <p:extLst>
      <p:ext uri="{BB962C8B-B14F-4D97-AF65-F5344CB8AC3E}">
        <p14:creationId xmlns:p14="http://schemas.microsoft.com/office/powerpoint/2010/main" val="424437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进程通信：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管道通信（</a:t>
            </a:r>
            <a:r>
              <a:rPr lang="en-US" altLang="zh-CN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Pipe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管道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用于连接读</a:t>
            </a:r>
            <a:r>
              <a:rPr lang="en-US" altLang="zh-CN" sz="1600" dirty="0"/>
              <a:t>/</a:t>
            </a:r>
            <a:r>
              <a:rPr lang="zh-CN" altLang="en-US" sz="1600" dirty="0"/>
              <a:t>写进程的</a:t>
            </a:r>
            <a:r>
              <a:rPr lang="zh-CN" altLang="en-US" sz="1600" dirty="0">
                <a:solidFill>
                  <a:srgbClr val="FF0000"/>
                </a:solidFill>
              </a:rPr>
              <a:t>共享文件，</a:t>
            </a:r>
            <a:r>
              <a:rPr lang="en-US" altLang="zh-CN" sz="1600" dirty="0">
                <a:solidFill>
                  <a:srgbClr val="FF0000"/>
                </a:solidFill>
              </a:rPr>
              <a:t>pipe</a:t>
            </a:r>
            <a:r>
              <a:rPr lang="zh-CN" altLang="en-US" sz="1600" dirty="0">
                <a:solidFill>
                  <a:srgbClr val="FF0000"/>
                </a:solidFill>
              </a:rPr>
              <a:t>文件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本质是内存中固定大小的</a:t>
            </a:r>
            <a:r>
              <a:rPr lang="zh-CN" altLang="en-US" sz="1600" dirty="0">
                <a:solidFill>
                  <a:srgbClr val="FF0000"/>
                </a:solidFill>
              </a:rPr>
              <a:t>缓冲区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半双工</a:t>
            </a:r>
            <a:r>
              <a:rPr lang="zh-CN" altLang="en-US" sz="2000" dirty="0"/>
              <a:t>通信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同一时段只能单向通信，双工通信需要两个管道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以先进先出（</a:t>
            </a:r>
            <a:r>
              <a:rPr lang="en-US" altLang="zh-CN" sz="1600" dirty="0"/>
              <a:t>FIFO</a:t>
            </a:r>
            <a:r>
              <a:rPr lang="zh-CN" altLang="en-US" sz="1600" dirty="0"/>
              <a:t>）方式组织数据传输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通过系统调用</a:t>
            </a:r>
            <a:r>
              <a:rPr lang="en-US" altLang="zh-CN" sz="1600" dirty="0"/>
              <a:t>read()/write()</a:t>
            </a:r>
            <a:r>
              <a:rPr lang="zh-CN" altLang="en-US" sz="1600" dirty="0"/>
              <a:t>函数进行读写操作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783891-89DF-46B3-8CC7-24463ED7BD6F}"/>
              </a:ext>
            </a:extLst>
          </p:cNvPr>
          <p:cNvGrpSpPr>
            <a:grpSpLocks noChangeAspect="1"/>
          </p:cNvGrpSpPr>
          <p:nvPr/>
        </p:nvGrpSpPr>
        <p:grpSpPr>
          <a:xfrm>
            <a:off x="7559040" y="1347900"/>
            <a:ext cx="3377696" cy="3377339"/>
            <a:chOff x="8058278" y="2679909"/>
            <a:chExt cx="2340010" cy="2339763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97DD929-1BEE-4455-A712-33F8BCE6EF19}"/>
                </a:ext>
              </a:extLst>
            </p:cNvPr>
            <p:cNvSpPr>
              <a:spLocks/>
            </p:cNvSpPr>
            <p:nvPr/>
          </p:nvSpPr>
          <p:spPr>
            <a:xfrm>
              <a:off x="8058278" y="2679909"/>
              <a:ext cx="2340010" cy="233976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ctr"/>
              <a:endParaRPr lang="zh-CN" altLang="en-US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C38BEF4-8277-4D46-BCF3-77CC0EDBFA89}"/>
                </a:ext>
              </a:extLst>
            </p:cNvPr>
            <p:cNvSpPr txBox="1"/>
            <p:nvPr/>
          </p:nvSpPr>
          <p:spPr>
            <a:xfrm>
              <a:off x="8490561" y="2818257"/>
              <a:ext cx="14755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内存</a:t>
              </a:r>
              <a:endParaRPr lang="en-US" altLang="zh-CN" sz="2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6C597F7-4EF9-43B5-9D5E-E6ED08D7052F}"/>
                </a:ext>
              </a:extLst>
            </p:cNvPr>
            <p:cNvGrpSpPr/>
            <p:nvPr/>
          </p:nvGrpSpPr>
          <p:grpSpPr>
            <a:xfrm>
              <a:off x="8375750" y="3821046"/>
              <a:ext cx="1705157" cy="667321"/>
              <a:chOff x="9572233" y="4253788"/>
              <a:chExt cx="1310612" cy="513307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DB55F674-5F41-42EE-A51F-9291DB9F32F6}"/>
                  </a:ext>
                </a:extLst>
              </p:cNvPr>
              <p:cNvSpPr/>
              <p:nvPr/>
            </p:nvSpPr>
            <p:spPr>
              <a:xfrm>
                <a:off x="9572233" y="4253788"/>
                <a:ext cx="274195" cy="51330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3227BC9-5633-45F4-AC16-4BC825DA9773}"/>
                  </a:ext>
                </a:extLst>
              </p:cNvPr>
              <p:cNvSpPr/>
              <p:nvPr/>
            </p:nvSpPr>
            <p:spPr>
              <a:xfrm>
                <a:off x="10608650" y="4253790"/>
                <a:ext cx="274195" cy="513305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C122B00-730B-4748-B91D-C75C4606EC40}"/>
              </a:ext>
            </a:extLst>
          </p:cNvPr>
          <p:cNvGrpSpPr/>
          <p:nvPr/>
        </p:nvGrpSpPr>
        <p:grpSpPr>
          <a:xfrm>
            <a:off x="8887325" y="3065546"/>
            <a:ext cx="703287" cy="340582"/>
            <a:chOff x="8802266" y="2907301"/>
            <a:chExt cx="703287" cy="340582"/>
          </a:xfrm>
        </p:grpSpPr>
        <p:sp>
          <p:nvSpPr>
            <p:cNvPr id="4" name="圆柱体 3">
              <a:extLst>
                <a:ext uri="{FF2B5EF4-FFF2-40B4-BE49-F238E27FC236}">
                  <a16:creationId xmlns:a16="http://schemas.microsoft.com/office/drawing/2014/main" id="{64767CC2-698F-4BDD-A50C-2A1BE0039EEA}"/>
                </a:ext>
              </a:extLst>
            </p:cNvPr>
            <p:cNvSpPr/>
            <p:nvPr/>
          </p:nvSpPr>
          <p:spPr>
            <a:xfrm rot="16200000">
              <a:off x="8983619" y="2725948"/>
              <a:ext cx="340582" cy="703287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949979D-8589-4829-8BD0-C6FF0F950C2C}"/>
                </a:ext>
              </a:extLst>
            </p:cNvPr>
            <p:cNvSpPr txBox="1"/>
            <p:nvPr/>
          </p:nvSpPr>
          <p:spPr>
            <a:xfrm>
              <a:off x="8899957" y="2939111"/>
              <a:ext cx="507907" cy="276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algn="ctr">
                <a:spcBef>
                  <a:spcPts val="1000"/>
                </a:spcBef>
              </a:pPr>
              <a:r>
                <a: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管道</a:t>
              </a:r>
              <a:endPara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371E299-DE28-41B5-B64E-9939449B8EA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590613" y="3235837"/>
            <a:ext cx="369900" cy="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D2F60B7-7BBE-455D-8FF7-E3BC26A83A85}"/>
              </a:ext>
            </a:extLst>
          </p:cNvPr>
          <p:cNvCxnSpPr>
            <a:cxnSpLocks/>
            <a:stCxn id="4" idx="0"/>
          </p:cNvCxnSpPr>
          <p:nvPr/>
        </p:nvCxnSpPr>
        <p:spPr>
          <a:xfrm flipH="1">
            <a:off x="8545554" y="3235837"/>
            <a:ext cx="426918" cy="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568663-6CB9-435B-A3CA-DA44829F137F}"/>
              </a:ext>
            </a:extLst>
          </p:cNvPr>
          <p:cNvGrpSpPr/>
          <p:nvPr/>
        </p:nvGrpSpPr>
        <p:grpSpPr>
          <a:xfrm>
            <a:off x="8887325" y="3617744"/>
            <a:ext cx="703287" cy="340582"/>
            <a:chOff x="8802266" y="2907301"/>
            <a:chExt cx="703287" cy="340582"/>
          </a:xfrm>
        </p:grpSpPr>
        <p:sp>
          <p:nvSpPr>
            <p:cNvPr id="24" name="圆柱体 23">
              <a:extLst>
                <a:ext uri="{FF2B5EF4-FFF2-40B4-BE49-F238E27FC236}">
                  <a16:creationId xmlns:a16="http://schemas.microsoft.com/office/drawing/2014/main" id="{65BF0F35-7ABA-41E7-A94C-52664F610C94}"/>
                </a:ext>
              </a:extLst>
            </p:cNvPr>
            <p:cNvSpPr/>
            <p:nvPr/>
          </p:nvSpPr>
          <p:spPr>
            <a:xfrm rot="16200000">
              <a:off x="8983619" y="2725948"/>
              <a:ext cx="340582" cy="703287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731EFEF-D022-4067-9D17-3074E51E0E11}"/>
                </a:ext>
              </a:extLst>
            </p:cNvPr>
            <p:cNvSpPr txBox="1"/>
            <p:nvPr/>
          </p:nvSpPr>
          <p:spPr>
            <a:xfrm>
              <a:off x="8899957" y="2939111"/>
              <a:ext cx="507907" cy="276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algn="ctr">
                <a:spcBef>
                  <a:spcPts val="1000"/>
                </a:spcBef>
              </a:pPr>
              <a:r>
                <a: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管道</a:t>
              </a:r>
              <a:endPara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5B0FC74-FB5A-4821-AB46-5DBED559445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9590613" y="3788035"/>
            <a:ext cx="369900" cy="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8ECA32C-5852-41BA-B04A-FB27C0E7B6B8}"/>
              </a:ext>
            </a:extLst>
          </p:cNvPr>
          <p:cNvCxnSpPr>
            <a:cxnSpLocks/>
            <a:stCxn id="24" idx="0"/>
          </p:cNvCxnSpPr>
          <p:nvPr/>
        </p:nvCxnSpPr>
        <p:spPr>
          <a:xfrm flipH="1">
            <a:off x="8545554" y="3788035"/>
            <a:ext cx="426918" cy="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DB6F84D4-E19F-409E-8DDD-2BD2F1C6D3C4}"/>
              </a:ext>
            </a:extLst>
          </p:cNvPr>
          <p:cNvSpPr txBox="1"/>
          <p:nvPr/>
        </p:nvSpPr>
        <p:spPr>
          <a:xfrm>
            <a:off x="8405736" y="2853030"/>
            <a:ext cx="614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spcBef>
                <a:spcPts val="1000"/>
              </a:spcBef>
            </a:pP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write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6C8D571-535C-40F8-B423-3CD698503BA6}"/>
              </a:ext>
            </a:extLst>
          </p:cNvPr>
          <p:cNvSpPr txBox="1"/>
          <p:nvPr/>
        </p:nvSpPr>
        <p:spPr>
          <a:xfrm>
            <a:off x="9507405" y="2853030"/>
            <a:ext cx="5436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spcBef>
                <a:spcPts val="1000"/>
              </a:spcBef>
            </a:pP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read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9EF682E-0EA6-4B7A-B644-8509FA73C4E2}"/>
              </a:ext>
            </a:extLst>
          </p:cNvPr>
          <p:cNvSpPr txBox="1"/>
          <p:nvPr/>
        </p:nvSpPr>
        <p:spPr>
          <a:xfrm>
            <a:off x="8459340" y="3876790"/>
            <a:ext cx="5436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spcBef>
                <a:spcPts val="1000"/>
              </a:spcBef>
            </a:pP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read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F476BFF-2AEF-4CFF-AB2B-D53B63257C1D}"/>
              </a:ext>
            </a:extLst>
          </p:cNvPr>
          <p:cNvSpPr txBox="1"/>
          <p:nvPr/>
        </p:nvSpPr>
        <p:spPr>
          <a:xfrm>
            <a:off x="9473744" y="3876790"/>
            <a:ext cx="614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spcBef>
                <a:spcPts val="1000"/>
              </a:spcBef>
            </a:pP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write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2481457-F582-4EBF-ABB3-FBE85D212322}"/>
              </a:ext>
            </a:extLst>
          </p:cNvPr>
          <p:cNvSpPr txBox="1"/>
          <p:nvPr/>
        </p:nvSpPr>
        <p:spPr>
          <a:xfrm>
            <a:off x="9868068" y="1940250"/>
            <a:ext cx="1556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以流的形式读写：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未满不读，已满不写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未空不写，已空不读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读后删除</a:t>
            </a:r>
          </a:p>
        </p:txBody>
      </p: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A73A84F0-EC57-47E0-B2A2-26710ECCDC6C}"/>
              </a:ext>
            </a:extLst>
          </p:cNvPr>
          <p:cNvCxnSpPr>
            <a:cxnSpLocks/>
            <a:stCxn id="4" idx="4"/>
            <a:endCxn id="50" idx="1"/>
          </p:cNvCxnSpPr>
          <p:nvPr/>
        </p:nvCxnSpPr>
        <p:spPr>
          <a:xfrm rot="5400000" flipH="1" flipV="1">
            <a:off x="9198621" y="2396099"/>
            <a:ext cx="709797" cy="629098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2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</a:t>
            </a:r>
            <a:endParaRPr lang="en-US" altLang="zh-CN" dirty="0"/>
          </a:p>
          <a:p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协调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进程间的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相互制约关系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，使它们按照预期的方式执行的过程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前提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进程是并发执行的，进程间存在着相互制约关系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并发的进程对系统共享资源进行</a:t>
            </a:r>
            <a:r>
              <a:rPr lang="zh-CN" altLang="en-US" sz="1600" dirty="0">
                <a:solidFill>
                  <a:srgbClr val="FF0000"/>
                </a:solidFill>
              </a:rPr>
              <a:t>竞争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进程通信，过程中相互发送的信号称为</a:t>
            </a:r>
            <a:r>
              <a:rPr lang="zh-CN" altLang="en-US" sz="1600" dirty="0">
                <a:solidFill>
                  <a:srgbClr val="FF0000"/>
                </a:solidFill>
              </a:rPr>
              <a:t>消息</a:t>
            </a:r>
            <a:r>
              <a:rPr lang="zh-CN" altLang="en-US" sz="1600" dirty="0"/>
              <a:t>或</a:t>
            </a:r>
            <a:r>
              <a:rPr lang="zh-CN" altLang="en-US" sz="1600" dirty="0">
                <a:solidFill>
                  <a:srgbClr val="FF0000"/>
                </a:solidFill>
              </a:rPr>
              <a:t>事件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两种相互制约形式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间接相互制约关系</a:t>
            </a:r>
            <a:r>
              <a:rPr lang="zh-CN" altLang="en-US" sz="1600" dirty="0">
                <a:solidFill>
                  <a:srgbClr val="FF0000"/>
                </a:solidFill>
              </a:rPr>
              <a:t>（互斥）</a:t>
            </a:r>
            <a:r>
              <a:rPr lang="zh-CN" altLang="en-US" sz="1600" dirty="0"/>
              <a:t>：进程排他性地访问共享资源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直接相互制约关系</a:t>
            </a:r>
            <a:r>
              <a:rPr lang="zh-CN" altLang="en-US" sz="1600" dirty="0">
                <a:solidFill>
                  <a:srgbClr val="FF0000"/>
                </a:solidFill>
              </a:rPr>
              <a:t>（同步）</a:t>
            </a:r>
            <a:r>
              <a:rPr lang="zh-CN" altLang="en-US" sz="1600" dirty="0"/>
              <a:t>：进程间的合作，比如管道通信</a:t>
            </a:r>
            <a:endParaRPr lang="en-US" altLang="zh-CN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185275-824F-49A1-A6A6-79C24C3BF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49" y="2867243"/>
            <a:ext cx="3372682" cy="26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1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进程同步：互斥的访问临界资源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访问过程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600" dirty="0"/>
              <a:t>进入区：尝试进入临界区，成功则</a:t>
            </a:r>
            <a:r>
              <a:rPr lang="zh-CN" altLang="en-US" sz="1600" dirty="0">
                <a:solidFill>
                  <a:srgbClr val="FF0000"/>
                </a:solidFill>
              </a:rPr>
              <a:t>加锁（</a:t>
            </a:r>
            <a:r>
              <a:rPr lang="en-US" altLang="zh-CN" sz="1600" dirty="0">
                <a:solidFill>
                  <a:srgbClr val="FF0000"/>
                </a:solidFill>
              </a:rPr>
              <a:t>lock</a:t>
            </a:r>
            <a:r>
              <a:rPr lang="zh-CN" altLang="en-US" sz="1600" dirty="0">
                <a:solidFill>
                  <a:srgbClr val="FF0000"/>
                </a:solidFill>
              </a:rPr>
              <a:t>）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914423" lvl="2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600" dirty="0"/>
              <a:t>临界区：访问共享资源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600" dirty="0"/>
              <a:t>退出区：</a:t>
            </a:r>
            <a:r>
              <a:rPr lang="zh-CN" altLang="en-US" sz="1600" dirty="0">
                <a:solidFill>
                  <a:srgbClr val="FF0000"/>
                </a:solidFill>
              </a:rPr>
              <a:t>解锁（</a:t>
            </a:r>
            <a:r>
              <a:rPr lang="en-US" altLang="zh-CN" sz="1600" dirty="0">
                <a:solidFill>
                  <a:srgbClr val="FF0000"/>
                </a:solidFill>
              </a:rPr>
              <a:t>unlock</a:t>
            </a:r>
            <a:r>
              <a:rPr lang="zh-CN" altLang="en-US" sz="1600" dirty="0">
                <a:solidFill>
                  <a:srgbClr val="FF0000"/>
                </a:solidFill>
              </a:rPr>
              <a:t>），</a:t>
            </a:r>
            <a:r>
              <a:rPr lang="zh-CN" altLang="en-US" sz="1600" dirty="0"/>
              <a:t>唤醒其它</a:t>
            </a:r>
            <a:r>
              <a:rPr lang="zh-CN" altLang="en-US" sz="1600" dirty="0">
                <a:solidFill>
                  <a:srgbClr val="FF0000"/>
                </a:solidFill>
              </a:rPr>
              <a:t>阻塞</a:t>
            </a:r>
            <a:r>
              <a:rPr lang="zh-CN" altLang="en-US" sz="1600" dirty="0"/>
              <a:t>进程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600" dirty="0"/>
              <a:t>剩余区：其它代码</a:t>
            </a:r>
            <a:endParaRPr lang="en-US" altLang="zh-CN" sz="1600" dirty="0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34FFA588-AC41-446A-9960-DB754650C4F3}"/>
              </a:ext>
            </a:extLst>
          </p:cNvPr>
          <p:cNvSpPr/>
          <p:nvPr/>
        </p:nvSpPr>
        <p:spPr>
          <a:xfrm rot="2426354">
            <a:off x="10586159" y="2991540"/>
            <a:ext cx="784891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E36DF0D6-5133-4E5B-9D42-AB30D98328BB}"/>
              </a:ext>
            </a:extLst>
          </p:cNvPr>
          <p:cNvSpPr/>
          <p:nvPr/>
        </p:nvSpPr>
        <p:spPr>
          <a:xfrm>
            <a:off x="7254846" y="2366837"/>
            <a:ext cx="784891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3E75405-39FF-4995-A730-AC25F55EEB1C}"/>
              </a:ext>
            </a:extLst>
          </p:cNvPr>
          <p:cNvSpPr/>
          <p:nvPr/>
        </p:nvSpPr>
        <p:spPr>
          <a:xfrm>
            <a:off x="8278881" y="1762953"/>
            <a:ext cx="2397030" cy="169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共享资源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endParaRPr lang="zh-CN" altLang="en-US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B168493-4BB3-435D-8A64-3DB9C2E276B1}"/>
              </a:ext>
            </a:extLst>
          </p:cNvPr>
          <p:cNvSpPr/>
          <p:nvPr/>
        </p:nvSpPr>
        <p:spPr>
          <a:xfrm>
            <a:off x="9084950" y="2404986"/>
            <a:ext cx="784891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F0AE3AB-EF1B-4FC0-9B7B-37DEA58C0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46" y="4064585"/>
            <a:ext cx="4208110" cy="181588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repeat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entry section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进入区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critical section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临界区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exit section;     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退出区</a:t>
            </a:r>
            <a:endParaRPr lang="en-US" altLang="zh-CN" sz="1600" dirty="0">
              <a:solidFill>
                <a:srgbClr val="00627A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1" dirty="0">
                <a:solidFill>
                  <a:srgbClr val="00627A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remainder section;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剩余区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until false;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BD8850A8-7F82-488D-AABE-B0A6DD4006AC}"/>
              </a:ext>
            </a:extLst>
          </p:cNvPr>
          <p:cNvSpPr/>
          <p:nvPr/>
        </p:nvSpPr>
        <p:spPr>
          <a:xfrm>
            <a:off x="6447147" y="944909"/>
            <a:ext cx="2467991" cy="786408"/>
          </a:xfrm>
          <a:prstGeom prst="wedgeRoundRectCallout">
            <a:avLst>
              <a:gd name="adj1" fmla="val 36401"/>
              <a:gd name="adj2" fmla="val 848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临界区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临界资源：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输入机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打印机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磁带机；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消息缓冲队列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变量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数组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缓冲区</a:t>
            </a:r>
          </a:p>
        </p:txBody>
      </p:sp>
    </p:spTree>
    <p:extLst>
      <p:ext uri="{BB962C8B-B14F-4D97-AF65-F5344CB8AC3E}">
        <p14:creationId xmlns:p14="http://schemas.microsoft.com/office/powerpoint/2010/main" val="325426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进程同步：互斥的访问临界资源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访问原则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空闲让进：临界区空闲，允许一个进程进入</a:t>
            </a:r>
            <a:endParaRPr lang="en-US" altLang="zh-CN" sz="1600" dirty="0">
              <a:solidFill>
                <a:schemeClr val="accent2"/>
              </a:solidFill>
            </a:endParaRP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忙则等待：临界区已有进程，其它进程等待（阻塞状态）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有限等待：处于等待的进程，等待时间有限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让权等待：等待时应让出</a:t>
            </a:r>
            <a:r>
              <a:rPr lang="en-US" altLang="zh-CN" sz="1600" dirty="0"/>
              <a:t>CPU</a:t>
            </a:r>
            <a:r>
              <a:rPr lang="zh-CN" altLang="en-US" sz="1600" dirty="0"/>
              <a:t>执行权，防止“忙等待”</a:t>
            </a:r>
            <a:endParaRPr lang="en-US" altLang="zh-CN" sz="1600" dirty="0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34FFA588-AC41-446A-9960-DB754650C4F3}"/>
              </a:ext>
            </a:extLst>
          </p:cNvPr>
          <p:cNvSpPr/>
          <p:nvPr/>
        </p:nvSpPr>
        <p:spPr>
          <a:xfrm rot="2426354">
            <a:off x="10586159" y="2991540"/>
            <a:ext cx="784891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E36DF0D6-5133-4E5B-9D42-AB30D98328BB}"/>
              </a:ext>
            </a:extLst>
          </p:cNvPr>
          <p:cNvSpPr/>
          <p:nvPr/>
        </p:nvSpPr>
        <p:spPr>
          <a:xfrm>
            <a:off x="7254846" y="2366837"/>
            <a:ext cx="784891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3E75405-39FF-4995-A730-AC25F55EEB1C}"/>
              </a:ext>
            </a:extLst>
          </p:cNvPr>
          <p:cNvSpPr/>
          <p:nvPr/>
        </p:nvSpPr>
        <p:spPr>
          <a:xfrm>
            <a:off x="8278881" y="1762953"/>
            <a:ext cx="2397030" cy="169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共享资源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endParaRPr lang="zh-CN" altLang="en-US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B168493-4BB3-435D-8A64-3DB9C2E276B1}"/>
              </a:ext>
            </a:extLst>
          </p:cNvPr>
          <p:cNvSpPr/>
          <p:nvPr/>
        </p:nvSpPr>
        <p:spPr>
          <a:xfrm>
            <a:off x="9084950" y="2404986"/>
            <a:ext cx="784891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F0AE3AB-EF1B-4FC0-9B7B-37DEA58C0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46" y="4064585"/>
            <a:ext cx="4208110" cy="181588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repeat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entry section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进入区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critical section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临界区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zh-CN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exit section;     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退出区</a:t>
            </a:r>
            <a:endParaRPr lang="en-US" altLang="zh-CN" sz="1600" dirty="0">
              <a:solidFill>
                <a:srgbClr val="00627A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1" dirty="0">
                <a:solidFill>
                  <a:srgbClr val="00627A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remainder section;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剩余区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until false;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BD8850A8-7F82-488D-AABE-B0A6DD4006AC}"/>
              </a:ext>
            </a:extLst>
          </p:cNvPr>
          <p:cNvSpPr/>
          <p:nvPr/>
        </p:nvSpPr>
        <p:spPr>
          <a:xfrm>
            <a:off x="6447147" y="944909"/>
            <a:ext cx="2467991" cy="786408"/>
          </a:xfrm>
          <a:prstGeom prst="wedgeRoundRectCallout">
            <a:avLst>
              <a:gd name="adj1" fmla="val 36401"/>
              <a:gd name="adj2" fmla="val 848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临界区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临界资源：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输入机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打印机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磁带机；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消息缓冲队列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变量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数组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缓冲区</a:t>
            </a:r>
          </a:p>
        </p:txBody>
      </p:sp>
    </p:spTree>
    <p:extLst>
      <p:ext uri="{BB962C8B-B14F-4D97-AF65-F5344CB8AC3E}">
        <p14:creationId xmlns:p14="http://schemas.microsoft.com/office/powerpoint/2010/main" val="367553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进程同步：互斥的访问临界资源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软件</a:t>
            </a:r>
            <a:r>
              <a:rPr lang="zh-CN" altLang="en-US" sz="2000" dirty="0"/>
              <a:t>实现方法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单标志法：违背“空闲让进”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双标志法先检查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双标志法后检查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皮特森算法（</a:t>
            </a:r>
            <a:r>
              <a:rPr lang="en-US" altLang="zh-CN" sz="1600" dirty="0"/>
              <a:t>Peterson's Algorithm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F0AE3AB-EF1B-4FC0-9B7B-37DEA58C0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160" y="2350103"/>
            <a:ext cx="2444871" cy="181588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while(turn != 0)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     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critical section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turn = 1;     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remainder section;  </a:t>
            </a:r>
            <a:endParaRPr lang="en-US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1260352-3DDF-4E40-9FE3-A8BDCD8B3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032" y="2350103"/>
            <a:ext cx="3188872" cy="181588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while(turn != 1)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 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进入区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critical section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临界区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turn = 0;       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退出区</a:t>
            </a:r>
            <a:endParaRPr lang="en-US" altLang="zh-CN" sz="1600" dirty="0">
              <a:solidFill>
                <a:srgbClr val="00627A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remainder section;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剩余区</a:t>
            </a:r>
            <a:endParaRPr lang="en-US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0331B1-80D6-41C1-80C1-D075A453D0E8}"/>
              </a:ext>
            </a:extLst>
          </p:cNvPr>
          <p:cNvSpPr txBox="1"/>
          <p:nvPr/>
        </p:nvSpPr>
        <p:spPr>
          <a:xfrm>
            <a:off x="6403019" y="1765327"/>
            <a:ext cx="4418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P0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	P1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33D2E427-68C6-4D6C-BE0C-07A1E9D2D361}"/>
              </a:ext>
            </a:extLst>
          </p:cNvPr>
          <p:cNvSpPr/>
          <p:nvPr/>
        </p:nvSpPr>
        <p:spPr>
          <a:xfrm>
            <a:off x="7378453" y="4536490"/>
            <a:ext cx="1809935" cy="905522"/>
          </a:xfrm>
          <a:prstGeom prst="wedgeRoundRectCallout">
            <a:avLst>
              <a:gd name="adj1" fmla="val -101793"/>
              <a:gd name="adj2" fmla="val -1746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公共变量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turn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，用于指示被允许进入的进程编号</a:t>
            </a:r>
            <a:endParaRPr lang="zh-CN" altLang="en-US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45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进程同步：互斥的访问临界资源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软件</a:t>
            </a:r>
            <a:r>
              <a:rPr lang="zh-CN" altLang="en-US" sz="2000" dirty="0"/>
              <a:t>实现方法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单标志法：违背“空闲让进”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双标志法先检查：违背“忙则等待”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F0AE3AB-EF1B-4FC0-9B7B-37DEA58C0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161" y="2226993"/>
            <a:ext cx="2444871" cy="206210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flag[2];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while(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)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critical section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remainder section; </a:t>
            </a:r>
            <a:endParaRPr lang="en-US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1260352-3DDF-4E40-9FE3-A8BDCD8B3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032" y="2226992"/>
            <a:ext cx="3188872" cy="206210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while(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)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进入区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critical section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临界区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退出区</a:t>
            </a:r>
            <a:endParaRPr lang="en-US" altLang="zh-CN" sz="1600" dirty="0">
              <a:solidFill>
                <a:srgbClr val="00627A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remainder section;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剩余区</a:t>
            </a:r>
            <a:endParaRPr lang="en-US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0331B1-80D6-41C1-80C1-D075A453D0E8}"/>
              </a:ext>
            </a:extLst>
          </p:cNvPr>
          <p:cNvSpPr txBox="1"/>
          <p:nvPr/>
        </p:nvSpPr>
        <p:spPr>
          <a:xfrm>
            <a:off x="6403019" y="1765327"/>
            <a:ext cx="4418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P0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	P1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B6845CD9-02F0-49A9-A5D1-8A45D937D371}"/>
              </a:ext>
            </a:extLst>
          </p:cNvPr>
          <p:cNvSpPr/>
          <p:nvPr/>
        </p:nvSpPr>
        <p:spPr>
          <a:xfrm>
            <a:off x="7431719" y="4715424"/>
            <a:ext cx="3390160" cy="992917"/>
          </a:xfrm>
          <a:prstGeom prst="wedgeRoundRectCallout">
            <a:avLst>
              <a:gd name="adj1" fmla="val -76654"/>
              <a:gd name="adj2" fmla="val -1683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布尔型数组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flag[]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flag[i]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true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，进程已进入临界区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flag[i]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false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，进程未进入临界区</a:t>
            </a:r>
            <a:endParaRPr lang="zh-CN" altLang="en-US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87C9941-CCE5-4A2B-A648-6633D0D1A807}"/>
              </a:ext>
            </a:extLst>
          </p:cNvPr>
          <p:cNvSpPr/>
          <p:nvPr/>
        </p:nvSpPr>
        <p:spPr>
          <a:xfrm>
            <a:off x="6006673" y="2541234"/>
            <a:ext cx="4418860" cy="46166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775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进程同步：互斥的访问临界资源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软件</a:t>
            </a:r>
            <a:r>
              <a:rPr lang="zh-CN" altLang="en-US" sz="2000" dirty="0"/>
              <a:t>实现方法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单标志法：违背“空闲让进”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双标志法先检查：违背“忙则等待”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双标志法后检查：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</a:rPr>
              <a:t>违背“空闲让进”、“有限等待”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F0AE3AB-EF1B-4FC0-9B7B-37DEA58C0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161" y="2288892"/>
            <a:ext cx="2444871" cy="206210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flag[2];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while(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)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critical section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remainder section; </a:t>
            </a:r>
            <a:endParaRPr lang="en-US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1260352-3DDF-4E40-9FE3-A8BDCD8B3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032" y="2288891"/>
            <a:ext cx="3188872" cy="206210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b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while(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)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进入区</a:t>
            </a:r>
            <a:endParaRPr lang="en-US" altLang="zh-CN" sz="16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critical section</a:t>
            </a:r>
            <a:r>
              <a:rPr lang="zh-CN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临界区</a:t>
            </a:r>
            <a:b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600" dirty="0">
                <a:solidFill>
                  <a:srgbClr val="0033B3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dirty="0">
                <a:solidFill>
                  <a:srgbClr val="00627A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退出区</a:t>
            </a:r>
            <a:endParaRPr lang="en-US" altLang="zh-CN" sz="1600" dirty="0">
              <a:solidFill>
                <a:srgbClr val="00627A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remainder section;</a:t>
            </a:r>
            <a:r>
              <a:rPr lang="zh-CN" altLang="zh-CN" sz="16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剩余区</a:t>
            </a:r>
            <a:endParaRPr lang="en-US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600" dirty="0">
              <a:solidFill>
                <a:srgbClr val="0033B3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0331B1-80D6-41C1-80C1-D075A453D0E8}"/>
              </a:ext>
            </a:extLst>
          </p:cNvPr>
          <p:cNvSpPr txBox="1"/>
          <p:nvPr/>
        </p:nvSpPr>
        <p:spPr>
          <a:xfrm>
            <a:off x="6403019" y="1765327"/>
            <a:ext cx="4418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P0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	P1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B6845CD9-02F0-49A9-A5D1-8A45D937D371}"/>
              </a:ext>
            </a:extLst>
          </p:cNvPr>
          <p:cNvSpPr/>
          <p:nvPr/>
        </p:nvSpPr>
        <p:spPr>
          <a:xfrm>
            <a:off x="7431719" y="4662130"/>
            <a:ext cx="3390160" cy="992917"/>
          </a:xfrm>
          <a:prstGeom prst="wedgeRoundRectCallout">
            <a:avLst>
              <a:gd name="adj1" fmla="val -75868"/>
              <a:gd name="adj2" fmla="val -153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布尔型数组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flag[]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flag[i]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true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，进程已进入临界区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flag[i]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false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，进程未进入临界区</a:t>
            </a:r>
            <a:endParaRPr lang="zh-CN" altLang="en-US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412E50F-BDF2-4EED-9A80-1809963F9355}"/>
              </a:ext>
            </a:extLst>
          </p:cNvPr>
          <p:cNvSpPr/>
          <p:nvPr/>
        </p:nvSpPr>
        <p:spPr>
          <a:xfrm>
            <a:off x="6006673" y="2600028"/>
            <a:ext cx="4418860" cy="480523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53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进程同步：互斥的访问临界资源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软件</a:t>
            </a:r>
            <a:r>
              <a:rPr lang="zh-CN" altLang="en-US" sz="2000" dirty="0"/>
              <a:t>实现方法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单标志法：违背“空闲让进”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双标志法先检查：违背“忙则等待”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双标志法后检查：</a:t>
            </a:r>
            <a:endParaRPr lang="en-US" altLang="zh-CN" sz="1600" dirty="0"/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/>
              <a:t>违背“空闲让进”、“有限等待”</a:t>
            </a:r>
            <a:endParaRPr lang="en-US" altLang="zh-CN" sz="14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皮特森算法（</a:t>
            </a:r>
            <a:r>
              <a:rPr lang="en-US" altLang="zh-CN" sz="1600" dirty="0">
                <a:solidFill>
                  <a:srgbClr val="FF0000"/>
                </a:solidFill>
              </a:rPr>
              <a:t>Peterson's Algorithm</a:t>
            </a:r>
            <a:r>
              <a:rPr lang="zh-CN" altLang="en-US" sz="1600" dirty="0">
                <a:solidFill>
                  <a:srgbClr val="FF0000"/>
                </a:solidFill>
              </a:rPr>
              <a:t>）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</a:rPr>
              <a:t>违背“让权等待”，会发生“忙等”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F0AE3AB-EF1B-4FC0-9B7B-37DEA58C0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790" y="2382560"/>
            <a:ext cx="2764464" cy="2246769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flag[2];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turn = 0;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turn = 1;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while(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] &amp;&amp; turn==1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)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critical section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</a:t>
            </a:r>
            <a:b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remainder section; 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1260352-3DDF-4E40-9FE3-A8BDCD8B3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254" y="2376966"/>
            <a:ext cx="3613211" cy="2246769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turn = 0;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while(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] &amp;&amp; turn==0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)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进入区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critical section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临界区</a:t>
            </a:r>
            <a:b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flag[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退出区</a:t>
            </a:r>
            <a:endParaRPr lang="en-US" altLang="zh-CN" sz="1400" dirty="0">
              <a:solidFill>
                <a:srgbClr val="00627A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remainder section;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剩余区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0331B1-80D6-41C1-80C1-D075A453D0E8}"/>
              </a:ext>
            </a:extLst>
          </p:cNvPr>
          <p:cNvSpPr txBox="1"/>
          <p:nvPr/>
        </p:nvSpPr>
        <p:spPr>
          <a:xfrm>
            <a:off x="6403019" y="1765327"/>
            <a:ext cx="4418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P0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	P1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B6845CD9-02F0-49A9-A5D1-8A45D937D371}"/>
              </a:ext>
            </a:extLst>
          </p:cNvPr>
          <p:cNvSpPr/>
          <p:nvPr/>
        </p:nvSpPr>
        <p:spPr>
          <a:xfrm>
            <a:off x="6743699" y="4760559"/>
            <a:ext cx="3350212" cy="992172"/>
          </a:xfrm>
          <a:prstGeom prst="wedgeRoundRectCallout">
            <a:avLst>
              <a:gd name="adj1" fmla="val -65343"/>
              <a:gd name="adj2" fmla="val -1236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布尔型数组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flag[]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flag[i]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true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，进程已进入临界区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flag[i]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false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，进程未进入临界区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公共变量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turn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，被允许进入的进程编号</a:t>
            </a:r>
            <a:endParaRPr lang="zh-CN" altLang="en-US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412E50F-BDF2-4EED-9A80-1809963F9355}"/>
              </a:ext>
            </a:extLst>
          </p:cNvPr>
          <p:cNvSpPr/>
          <p:nvPr/>
        </p:nvSpPr>
        <p:spPr>
          <a:xfrm>
            <a:off x="5610687" y="2865779"/>
            <a:ext cx="5317725" cy="66804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CDC76133-8E8B-4A25-96EC-2C16CE22D4BA}"/>
              </a:ext>
            </a:extLst>
          </p:cNvPr>
          <p:cNvSpPr/>
          <p:nvPr/>
        </p:nvSpPr>
        <p:spPr>
          <a:xfrm>
            <a:off x="7559335" y="1353494"/>
            <a:ext cx="1535837" cy="741917"/>
          </a:xfrm>
          <a:prstGeom prst="wedgeRoundRectCallout">
            <a:avLst>
              <a:gd name="adj1" fmla="val -41770"/>
              <a:gd name="adj2" fmla="val 16729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忙等：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循环执行这行代码，也叫“自旋”</a:t>
            </a:r>
          </a:p>
        </p:txBody>
      </p:sp>
    </p:spTree>
    <p:extLst>
      <p:ext uri="{BB962C8B-B14F-4D97-AF65-F5344CB8AC3E}">
        <p14:creationId xmlns:p14="http://schemas.microsoft.com/office/powerpoint/2010/main" val="38735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进程同步：互斥的访问临界资源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硬件实现方法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</a:rPr>
              <a:t>中断屏蔽方法：关中断</a:t>
            </a:r>
            <a:r>
              <a:rPr lang="en-US" altLang="zh-CN" sz="1800" dirty="0">
                <a:solidFill>
                  <a:srgbClr val="FF0000"/>
                </a:solidFill>
              </a:rPr>
              <a:t>/</a:t>
            </a:r>
            <a:r>
              <a:rPr lang="zh-CN" altLang="en-US" sz="1800" dirty="0">
                <a:solidFill>
                  <a:srgbClr val="FF0000"/>
                </a:solidFill>
              </a:rPr>
              <a:t>开中断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1371646" lvl="3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禁止一切中断，</a:t>
            </a:r>
            <a:r>
              <a:rPr lang="en-US" altLang="zh-CN" sz="1600" dirty="0"/>
              <a:t>CPU</a:t>
            </a:r>
            <a:r>
              <a:rPr lang="zh-CN" altLang="en-US" sz="1600" dirty="0"/>
              <a:t>执行完临界区之前不会切换</a:t>
            </a:r>
            <a:endParaRPr lang="en-US" altLang="zh-CN" sz="1600" dirty="0"/>
          </a:p>
          <a:p>
            <a:pPr marL="1371646" lvl="3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关中断可能会被滥用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371646" lvl="3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关中断时间长影响效率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371646" lvl="3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不适用于多处理机，无法防止其它处理机调度其它进程访问临界区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371646" lvl="3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只适用于内核进程（该指令运行在内核态）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34FFA588-AC41-446A-9960-DB754650C4F3}"/>
              </a:ext>
            </a:extLst>
          </p:cNvPr>
          <p:cNvSpPr/>
          <p:nvPr/>
        </p:nvSpPr>
        <p:spPr>
          <a:xfrm rot="2426354">
            <a:off x="10834911" y="3048134"/>
            <a:ext cx="784891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E36DF0D6-5133-4E5B-9D42-AB30D98328BB}"/>
              </a:ext>
            </a:extLst>
          </p:cNvPr>
          <p:cNvSpPr/>
          <p:nvPr/>
        </p:nvSpPr>
        <p:spPr>
          <a:xfrm>
            <a:off x="7254846" y="2366837"/>
            <a:ext cx="784891" cy="484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3E75405-39FF-4995-A730-AC25F55EEB1C}"/>
              </a:ext>
            </a:extLst>
          </p:cNvPr>
          <p:cNvSpPr/>
          <p:nvPr/>
        </p:nvSpPr>
        <p:spPr>
          <a:xfrm>
            <a:off x="8282283" y="1762953"/>
            <a:ext cx="2397030" cy="169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共享资源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endParaRPr lang="zh-CN" altLang="en-US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B168493-4BB3-435D-8A64-3DB9C2E276B1}"/>
              </a:ext>
            </a:extLst>
          </p:cNvPr>
          <p:cNvSpPr/>
          <p:nvPr/>
        </p:nvSpPr>
        <p:spPr>
          <a:xfrm>
            <a:off x="9084950" y="2404986"/>
            <a:ext cx="784891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4C734A-B3D8-4106-AC3E-821F9E9B4379}"/>
              </a:ext>
            </a:extLst>
          </p:cNvPr>
          <p:cNvGrpSpPr/>
          <p:nvPr/>
        </p:nvGrpSpPr>
        <p:grpSpPr>
          <a:xfrm>
            <a:off x="7683607" y="1660124"/>
            <a:ext cx="1012994" cy="2743915"/>
            <a:chOff x="7683607" y="1660124"/>
            <a:chExt cx="1012994" cy="274391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BCA040A-6092-439D-848E-09062FF42215}"/>
                </a:ext>
              </a:extLst>
            </p:cNvPr>
            <p:cNvCxnSpPr>
              <a:cxnSpLocks/>
            </p:cNvCxnSpPr>
            <p:nvPr/>
          </p:nvCxnSpPr>
          <p:spPr>
            <a:xfrm>
              <a:off x="8190104" y="1660124"/>
              <a:ext cx="0" cy="2258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384674C-73B2-42E6-8820-C0C720E0F974}"/>
                </a:ext>
              </a:extLst>
            </p:cNvPr>
            <p:cNvSpPr txBox="1"/>
            <p:nvPr/>
          </p:nvSpPr>
          <p:spPr>
            <a:xfrm>
              <a:off x="7683607" y="4034707"/>
              <a:ext cx="10129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关中断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417934B-C1E4-4829-B278-A93B74959967}"/>
              </a:ext>
            </a:extLst>
          </p:cNvPr>
          <p:cNvGrpSpPr/>
          <p:nvPr/>
        </p:nvGrpSpPr>
        <p:grpSpPr>
          <a:xfrm>
            <a:off x="10264995" y="1660124"/>
            <a:ext cx="1012994" cy="2743915"/>
            <a:chOff x="10264995" y="1660124"/>
            <a:chExt cx="1012994" cy="274391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1F23458-D9AA-47B6-829D-2E8730C64B44}"/>
                </a:ext>
              </a:extLst>
            </p:cNvPr>
            <p:cNvCxnSpPr>
              <a:cxnSpLocks/>
            </p:cNvCxnSpPr>
            <p:nvPr/>
          </p:nvCxnSpPr>
          <p:spPr>
            <a:xfrm>
              <a:off x="10771492" y="1660124"/>
              <a:ext cx="0" cy="2258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38EED8C-F549-4BC4-974E-0D8105E792EE}"/>
                </a:ext>
              </a:extLst>
            </p:cNvPr>
            <p:cNvSpPr txBox="1"/>
            <p:nvPr/>
          </p:nvSpPr>
          <p:spPr>
            <a:xfrm>
              <a:off x="10264995" y="4034707"/>
              <a:ext cx="10129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开中断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3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进程同步：互斥的访问临界资源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硬件实现方法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中断屏蔽方法：关中断</a:t>
            </a:r>
            <a:r>
              <a:rPr lang="en-US" altLang="zh-CN" sz="1600" dirty="0"/>
              <a:t>/</a:t>
            </a:r>
            <a:r>
              <a:rPr lang="zh-CN" altLang="en-US" sz="1600" dirty="0"/>
              <a:t>开中断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</a:rPr>
              <a:t>Test-And-Set</a:t>
            </a:r>
            <a:r>
              <a:rPr lang="zh-CN" altLang="en-US" sz="1600" dirty="0">
                <a:solidFill>
                  <a:srgbClr val="FF0000"/>
                </a:solidFill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</a:rPr>
              <a:t>TS</a:t>
            </a:r>
            <a:r>
              <a:rPr lang="zh-CN" altLang="en-US" sz="1600" dirty="0">
                <a:solidFill>
                  <a:srgbClr val="FF0000"/>
                </a:solidFill>
              </a:rPr>
              <a:t>指令</a:t>
            </a:r>
            <a:r>
              <a:rPr lang="en-US" altLang="zh-CN" sz="1600" dirty="0">
                <a:solidFill>
                  <a:srgbClr val="FF0000"/>
                </a:solidFill>
              </a:rPr>
              <a:t>/TSL</a:t>
            </a:r>
            <a:r>
              <a:rPr lang="zh-CN" altLang="en-US" sz="1600" dirty="0">
                <a:solidFill>
                  <a:srgbClr val="FF0000"/>
                </a:solidFill>
              </a:rPr>
              <a:t>指令）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/>
              <a:t>读出标志并设置为</a:t>
            </a:r>
            <a:r>
              <a:rPr lang="en-US" altLang="zh-CN" sz="1400" dirty="0"/>
              <a:t>true</a:t>
            </a:r>
            <a:r>
              <a:rPr lang="zh-CN" altLang="en-US" sz="1400" dirty="0"/>
              <a:t>，返回旧值，</a:t>
            </a:r>
            <a:r>
              <a:rPr lang="zh-CN" altLang="en-US" sz="1400" dirty="0">
                <a:solidFill>
                  <a:srgbClr val="FF0000"/>
                </a:solidFill>
              </a:rPr>
              <a:t>原子操作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</a:rPr>
              <a:t>也被称作</a:t>
            </a:r>
            <a:r>
              <a:rPr lang="en-US" altLang="zh-CN" sz="1400" dirty="0">
                <a:solidFill>
                  <a:srgbClr val="FF0000"/>
                </a:solidFill>
              </a:rPr>
              <a:t>TSL</a:t>
            </a:r>
            <a:r>
              <a:rPr lang="zh-CN" altLang="en-US" sz="1400" dirty="0">
                <a:solidFill>
                  <a:srgbClr val="FF0000"/>
                </a:solidFill>
              </a:rPr>
              <a:t>指令（</a:t>
            </a:r>
            <a:r>
              <a:rPr lang="en-US" altLang="zh-CN" sz="1400" dirty="0">
                <a:solidFill>
                  <a:srgbClr val="FF0000"/>
                </a:solidFill>
              </a:rPr>
              <a:t> Test-And-Set-Lock </a:t>
            </a:r>
            <a:r>
              <a:rPr lang="zh-CN" altLang="en-US" sz="1400" dirty="0">
                <a:solidFill>
                  <a:srgbClr val="FF0000"/>
                </a:solidFill>
              </a:rPr>
              <a:t>）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</a:rPr>
              <a:t>违背“让权等待”，会发生忙等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9AAC0CA3-27E7-423F-A398-28D7A9B12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2778" y="2168602"/>
            <a:ext cx="3776442" cy="160043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表示临界区是否被加锁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TestAndSet(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bool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*lock)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bool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old;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old = *lock;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*lock =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加锁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old;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 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返回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原来的值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80823D7-C2C1-4297-B123-A5E176F17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2778" y="3955502"/>
            <a:ext cx="3776442" cy="116955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(TestAndSet(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&amp;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lock));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临界区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*lock =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解锁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剩余区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A1E7F9C3-EEC3-498D-A4CE-55FF8C462B94}"/>
              </a:ext>
            </a:extLst>
          </p:cNvPr>
          <p:cNvSpPr/>
          <p:nvPr/>
        </p:nvSpPr>
        <p:spPr>
          <a:xfrm>
            <a:off x="9572811" y="4455238"/>
            <a:ext cx="1535837" cy="741917"/>
          </a:xfrm>
          <a:prstGeom prst="wedgeRoundRectCallout">
            <a:avLst>
              <a:gd name="adj1" fmla="val -95447"/>
              <a:gd name="adj2" fmla="val -7371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忙等：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循环执行这行代码，也叫“自旋”</a:t>
            </a:r>
          </a:p>
        </p:txBody>
      </p:sp>
    </p:spTree>
    <p:extLst>
      <p:ext uri="{BB962C8B-B14F-4D97-AF65-F5344CB8AC3E}">
        <p14:creationId xmlns:p14="http://schemas.microsoft.com/office/powerpoint/2010/main" val="332818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E58B16-E9EB-4912-8E52-E11B8EDE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什么是进程？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21368-69A2-4F30-9CE8-5FBF3468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进程的结构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控制块（</a:t>
            </a:r>
            <a:r>
              <a:rPr lang="en-US" altLang="zh-CN" sz="24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PCB</a:t>
            </a:r>
            <a:r>
              <a:rPr lang="zh-CN" altLang="en-US" sz="24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数据段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程序段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FC23DF7-A23A-4244-9324-A17F402CB395}"/>
              </a:ext>
            </a:extLst>
          </p:cNvPr>
          <p:cNvGrpSpPr/>
          <p:nvPr/>
        </p:nvGrpSpPr>
        <p:grpSpPr>
          <a:xfrm>
            <a:off x="7769961" y="1723647"/>
            <a:ext cx="3850889" cy="646331"/>
            <a:chOff x="7769961" y="1723647"/>
            <a:chExt cx="3850889" cy="646331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A842D80-843B-4BC3-BD0A-D764886363C9}"/>
                </a:ext>
              </a:extLst>
            </p:cNvPr>
            <p:cNvSpPr txBox="1"/>
            <p:nvPr/>
          </p:nvSpPr>
          <p:spPr>
            <a:xfrm>
              <a:off x="9090902" y="1723647"/>
              <a:ext cx="25299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1"/>
                  </a:solidFill>
                </a:rPr>
                <a:t>Process Control Block</a:t>
              </a:r>
              <a:r>
                <a:rPr lang="zh-CN" altLang="en-US" sz="1800" dirty="0">
                  <a:solidFill>
                    <a:schemeClr val="accent1"/>
                  </a:solidFill>
                </a:rPr>
                <a:t>，进程唯一标识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EA155D6-6C01-4204-9723-B118D33D6712}"/>
                </a:ext>
              </a:extLst>
            </p:cNvPr>
            <p:cNvCxnSpPr>
              <a:cxnSpLocks/>
              <a:stCxn id="30" idx="6"/>
              <a:endCxn id="39" idx="1"/>
            </p:cNvCxnSpPr>
            <p:nvPr/>
          </p:nvCxnSpPr>
          <p:spPr>
            <a:xfrm>
              <a:off x="7769961" y="2046812"/>
              <a:ext cx="1320941" cy="1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0125292C-F23D-4D15-8025-54DEEDE68284}"/>
              </a:ext>
            </a:extLst>
          </p:cNvPr>
          <p:cNvGrpSpPr/>
          <p:nvPr/>
        </p:nvGrpSpPr>
        <p:grpSpPr>
          <a:xfrm>
            <a:off x="5757158" y="1511681"/>
            <a:ext cx="2957978" cy="3998336"/>
            <a:chOff x="5757158" y="1511681"/>
            <a:chExt cx="2957978" cy="3998336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97AE40B-6FAC-42FF-BE0C-BB17067485A8}"/>
                </a:ext>
              </a:extLst>
            </p:cNvPr>
            <p:cNvSpPr/>
            <p:nvPr/>
          </p:nvSpPr>
          <p:spPr>
            <a:xfrm>
              <a:off x="6669130" y="1511681"/>
              <a:ext cx="1100831" cy="10702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PCB</a:t>
              </a:r>
              <a:endParaRPr lang="zh-CN" altLang="en-US" dirty="0"/>
            </a:p>
          </p:txBody>
        </p:sp>
        <p:sp>
          <p:nvSpPr>
            <p:cNvPr id="31" name="圆柱体 30">
              <a:extLst>
                <a:ext uri="{FF2B5EF4-FFF2-40B4-BE49-F238E27FC236}">
                  <a16:creationId xmlns:a16="http://schemas.microsoft.com/office/drawing/2014/main" id="{C3DD9A31-21F9-42B4-ADCA-3345F2302EB5}"/>
                </a:ext>
              </a:extLst>
            </p:cNvPr>
            <p:cNvSpPr/>
            <p:nvPr/>
          </p:nvSpPr>
          <p:spPr>
            <a:xfrm>
              <a:off x="6596798" y="2668452"/>
              <a:ext cx="1245494" cy="1776729"/>
            </a:xfrm>
            <a:prstGeom prst="can">
              <a:avLst>
                <a:gd name="adj" fmla="val 29082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数据段</a:t>
              </a: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0AA6866-C2C9-40E8-A4AA-40D590F34BCF}"/>
                </a:ext>
              </a:extLst>
            </p:cNvPr>
            <p:cNvGrpSpPr/>
            <p:nvPr/>
          </p:nvGrpSpPr>
          <p:grpSpPr>
            <a:xfrm>
              <a:off x="6565724" y="4531609"/>
              <a:ext cx="1307643" cy="978408"/>
              <a:chOff x="6624660" y="4531691"/>
              <a:chExt cx="1307643" cy="978408"/>
            </a:xfrm>
          </p:grpSpPr>
          <p:sp>
            <p:nvSpPr>
              <p:cNvPr id="34" name="箭头: 下 33">
                <a:extLst>
                  <a:ext uri="{FF2B5EF4-FFF2-40B4-BE49-F238E27FC236}">
                    <a16:creationId xmlns:a16="http://schemas.microsoft.com/office/drawing/2014/main" id="{658C5FF7-DA6C-4E5E-B25D-1D2280CE9034}"/>
                  </a:ext>
                </a:extLst>
              </p:cNvPr>
              <p:cNvSpPr/>
              <p:nvPr/>
            </p:nvSpPr>
            <p:spPr>
              <a:xfrm>
                <a:off x="6624660" y="4531691"/>
                <a:ext cx="602502" cy="978408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程序段</a:t>
                </a:r>
              </a:p>
            </p:txBody>
          </p:sp>
          <p:sp>
            <p:nvSpPr>
              <p:cNvPr id="35" name="箭头: 下 34">
                <a:extLst>
                  <a:ext uri="{FF2B5EF4-FFF2-40B4-BE49-F238E27FC236}">
                    <a16:creationId xmlns:a16="http://schemas.microsoft.com/office/drawing/2014/main" id="{CBDA13C3-C6AA-4F80-AE09-F667425F544C}"/>
                  </a:ext>
                </a:extLst>
              </p:cNvPr>
              <p:cNvSpPr/>
              <p:nvPr/>
            </p:nvSpPr>
            <p:spPr>
              <a:xfrm>
                <a:off x="7329801" y="4531691"/>
                <a:ext cx="602502" cy="978408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程序段</a:t>
                </a: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684CC66E-E5A3-4981-B4E7-9E153257F972}"/>
                </a:ext>
              </a:extLst>
            </p:cNvPr>
            <p:cNvGrpSpPr/>
            <p:nvPr/>
          </p:nvGrpSpPr>
          <p:grpSpPr>
            <a:xfrm>
              <a:off x="5757158" y="2641335"/>
              <a:ext cx="2957978" cy="978408"/>
              <a:chOff x="5757158" y="2641335"/>
              <a:chExt cx="2957978" cy="978408"/>
            </a:xfrm>
          </p:grpSpPr>
          <p:sp>
            <p:nvSpPr>
              <p:cNvPr id="32" name="箭头: 右 31">
                <a:extLst>
                  <a:ext uri="{FF2B5EF4-FFF2-40B4-BE49-F238E27FC236}">
                    <a16:creationId xmlns:a16="http://schemas.microsoft.com/office/drawing/2014/main" id="{CA3C712F-C9B5-4E39-9CDD-D87A139DA11E}"/>
                  </a:ext>
                </a:extLst>
              </p:cNvPr>
              <p:cNvSpPr/>
              <p:nvPr/>
            </p:nvSpPr>
            <p:spPr>
              <a:xfrm rot="3600000">
                <a:off x="7937746" y="2823888"/>
                <a:ext cx="958789" cy="595990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程序段</a:t>
                </a:r>
              </a:p>
            </p:txBody>
          </p:sp>
          <p:sp>
            <p:nvSpPr>
              <p:cNvPr id="89" name="箭头: 下 88">
                <a:extLst>
                  <a:ext uri="{FF2B5EF4-FFF2-40B4-BE49-F238E27FC236}">
                    <a16:creationId xmlns:a16="http://schemas.microsoft.com/office/drawing/2014/main" id="{8F063BFD-EEEE-4510-9F2C-965C826D22AA}"/>
                  </a:ext>
                </a:extLst>
              </p:cNvPr>
              <p:cNvSpPr/>
              <p:nvPr/>
            </p:nvSpPr>
            <p:spPr>
              <a:xfrm rot="1829299">
                <a:off x="5757158" y="2641335"/>
                <a:ext cx="596255" cy="978408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程序段</a:t>
                </a:r>
              </a:p>
            </p:txBody>
          </p:sp>
        </p:grp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A3359229-7CB7-4534-BDDD-2F93911090FE}"/>
              </a:ext>
            </a:extLst>
          </p:cNvPr>
          <p:cNvGrpSpPr/>
          <p:nvPr/>
        </p:nvGrpSpPr>
        <p:grpSpPr>
          <a:xfrm>
            <a:off x="7219545" y="2687280"/>
            <a:ext cx="4401305" cy="646331"/>
            <a:chOff x="7219545" y="2687280"/>
            <a:chExt cx="4401305" cy="646331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DC03180-E045-4CB7-A4AE-B79BD9D04844}"/>
                </a:ext>
              </a:extLst>
            </p:cNvPr>
            <p:cNvSpPr txBox="1"/>
            <p:nvPr/>
          </p:nvSpPr>
          <p:spPr>
            <a:xfrm>
              <a:off x="9090902" y="2687280"/>
              <a:ext cx="25299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FFC000"/>
                  </a:solidFill>
                </a:rPr>
                <a:t>数据段，存放原始数据、中间数据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F4272FBD-54B7-4E65-A0FD-E7360766AB50}"/>
                </a:ext>
              </a:extLst>
            </p:cNvPr>
            <p:cNvCxnSpPr>
              <a:cxnSpLocks/>
              <a:stCxn id="31" idx="0"/>
              <a:endCxn id="41" idx="1"/>
            </p:cNvCxnSpPr>
            <p:nvPr/>
          </p:nvCxnSpPr>
          <p:spPr>
            <a:xfrm flipV="1">
              <a:off x="7219545" y="3010446"/>
              <a:ext cx="1871357" cy="20221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D4B80C1-37CC-4AA1-927F-AAEB49170479}"/>
              </a:ext>
            </a:extLst>
          </p:cNvPr>
          <p:cNvGrpSpPr/>
          <p:nvPr/>
        </p:nvGrpSpPr>
        <p:grpSpPr>
          <a:xfrm>
            <a:off x="6215246" y="3446455"/>
            <a:ext cx="5405604" cy="1762311"/>
            <a:chOff x="6215246" y="3446455"/>
            <a:chExt cx="5405604" cy="176231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4380CFE-B641-45E0-A1E4-952D0AFBB9F9}"/>
                </a:ext>
              </a:extLst>
            </p:cNvPr>
            <p:cNvSpPr txBox="1"/>
            <p:nvPr/>
          </p:nvSpPr>
          <p:spPr>
            <a:xfrm>
              <a:off x="9090902" y="4001160"/>
              <a:ext cx="25299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00B0F0"/>
                  </a:solidFill>
                </a:rPr>
                <a:t>程序段，存放在文本区域，可被多个进程共享</a:t>
              </a: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5955F05C-55C8-4415-9C0E-2ACE318997DB}"/>
                </a:ext>
              </a:extLst>
            </p:cNvPr>
            <p:cNvCxnSpPr>
              <a:cxnSpLocks/>
              <a:stCxn id="35" idx="3"/>
              <a:endCxn id="40" idx="1"/>
            </p:cNvCxnSpPr>
            <p:nvPr/>
          </p:nvCxnSpPr>
          <p:spPr>
            <a:xfrm flipV="1">
              <a:off x="7873367" y="4324326"/>
              <a:ext cx="1217535" cy="884440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31E20BCB-D415-40CB-9523-300D27701BFB}"/>
                </a:ext>
              </a:extLst>
            </p:cNvPr>
            <p:cNvCxnSpPr>
              <a:cxnSpLocks/>
              <a:stCxn id="32" idx="3"/>
              <a:endCxn id="40" idx="1"/>
            </p:cNvCxnSpPr>
            <p:nvPr/>
          </p:nvCxnSpPr>
          <p:spPr>
            <a:xfrm>
              <a:off x="8656838" y="3537051"/>
              <a:ext cx="434064" cy="787275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1A1A093C-B073-4FEF-B302-EB78F45A9334}"/>
                </a:ext>
              </a:extLst>
            </p:cNvPr>
            <p:cNvCxnSpPr>
              <a:cxnSpLocks/>
              <a:stCxn id="34" idx="3"/>
              <a:endCxn id="40" idx="1"/>
            </p:cNvCxnSpPr>
            <p:nvPr/>
          </p:nvCxnSpPr>
          <p:spPr>
            <a:xfrm flipV="1">
              <a:off x="7168226" y="4324326"/>
              <a:ext cx="1922676" cy="884440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D0EF5F9E-1AE6-40B8-A081-7502C525E5F9}"/>
                </a:ext>
              </a:extLst>
            </p:cNvPr>
            <p:cNvCxnSpPr>
              <a:cxnSpLocks/>
              <a:stCxn id="89" idx="3"/>
              <a:endCxn id="40" idx="1"/>
            </p:cNvCxnSpPr>
            <p:nvPr/>
          </p:nvCxnSpPr>
          <p:spPr>
            <a:xfrm>
              <a:off x="6215246" y="3446455"/>
              <a:ext cx="2875656" cy="877871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34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进程同步：互斥的访问临界资源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硬件实现方法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中断屏蔽方法：关中断</a:t>
            </a:r>
            <a:r>
              <a:rPr lang="en-US" altLang="zh-CN" sz="1600" dirty="0"/>
              <a:t>/</a:t>
            </a:r>
            <a:r>
              <a:rPr lang="zh-CN" altLang="en-US" sz="1600" dirty="0"/>
              <a:t>开中断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600" dirty="0"/>
              <a:t>TestAndSet</a:t>
            </a:r>
            <a:r>
              <a:rPr lang="zh-CN" altLang="en-US" sz="1600" dirty="0"/>
              <a:t>（</a:t>
            </a:r>
            <a:r>
              <a:rPr lang="en-US" altLang="zh-CN" sz="1600" dirty="0"/>
              <a:t>TS</a:t>
            </a:r>
            <a:r>
              <a:rPr lang="zh-CN" altLang="en-US" sz="1600" dirty="0"/>
              <a:t>指令</a:t>
            </a:r>
            <a:r>
              <a:rPr lang="en-US" altLang="zh-CN" sz="1600" dirty="0"/>
              <a:t>/TSL</a:t>
            </a:r>
            <a:r>
              <a:rPr lang="zh-CN" altLang="en-US" sz="1600" dirty="0"/>
              <a:t>指令）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FF0000"/>
                </a:solidFill>
              </a:rPr>
              <a:t>Swap</a:t>
            </a:r>
            <a:r>
              <a:rPr lang="zh-CN" altLang="en-US" sz="1600" dirty="0">
                <a:solidFill>
                  <a:srgbClr val="FF0000"/>
                </a:solidFill>
              </a:rPr>
              <a:t>指令（</a:t>
            </a:r>
            <a:r>
              <a:rPr lang="en-US" altLang="zh-CN" sz="1600" dirty="0">
                <a:solidFill>
                  <a:srgbClr val="FF0000"/>
                </a:solidFill>
              </a:rPr>
              <a:t> EXCHANGE</a:t>
            </a:r>
            <a:r>
              <a:rPr lang="zh-CN" altLang="en-US" sz="1600" dirty="0">
                <a:solidFill>
                  <a:srgbClr val="FF0000"/>
                </a:solidFill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</a:rPr>
              <a:t>XCHG</a:t>
            </a:r>
            <a:r>
              <a:rPr lang="zh-CN" altLang="en-US" sz="1600" dirty="0">
                <a:solidFill>
                  <a:srgbClr val="FF0000"/>
                </a:solidFill>
              </a:rPr>
              <a:t>指令）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/>
              <a:t>交换两个变量的值，</a:t>
            </a:r>
            <a:r>
              <a:rPr lang="zh-CN" altLang="en-US" sz="1400" dirty="0">
                <a:solidFill>
                  <a:srgbClr val="FF0000"/>
                </a:solidFill>
              </a:rPr>
              <a:t>原子操作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</a:rPr>
              <a:t>违背“让权等待”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40045A9-128E-45EF-B9DA-A9991526B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2778" y="2276323"/>
            <a:ext cx="3776442" cy="13849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Swap(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bool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*a,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bool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*b)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bool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temp;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temp = *a;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*a = *b; 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3DB4F607-4376-4EB1-B794-880DF7592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2778" y="3792135"/>
            <a:ext cx="3776442" cy="181588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lock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表示临界区是否被加锁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old =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(old)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Swap(&amp;lock, &amp;old);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临界区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lock =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解锁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剩余区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7D6D07E5-DA80-4811-A2FB-87FF3639E087}"/>
              </a:ext>
            </a:extLst>
          </p:cNvPr>
          <p:cNvSpPr/>
          <p:nvPr/>
        </p:nvSpPr>
        <p:spPr>
          <a:xfrm>
            <a:off x="9572811" y="4455238"/>
            <a:ext cx="1535837" cy="741917"/>
          </a:xfrm>
          <a:prstGeom prst="wedgeRoundRectCallout">
            <a:avLst>
              <a:gd name="adj1" fmla="val -108742"/>
              <a:gd name="adj2" fmla="val -60553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忙等：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循环执行这行代码，也叫“自旋”</a:t>
            </a:r>
          </a:p>
        </p:txBody>
      </p:sp>
    </p:spTree>
    <p:extLst>
      <p:ext uri="{BB962C8B-B14F-4D97-AF65-F5344CB8AC3E}">
        <p14:creationId xmlns:p14="http://schemas.microsoft.com/office/powerpoint/2010/main" val="353160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进程同步：互斥的访问临界资源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信号量（</a:t>
            </a:r>
            <a:r>
              <a:rPr lang="en-US" altLang="zh-CN" sz="2000" dirty="0"/>
              <a:t>Semaphore</a:t>
            </a:r>
            <a:r>
              <a:rPr lang="zh-CN" altLang="en-US" sz="2000" dirty="0"/>
              <a:t>）机制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800" dirty="0"/>
              <a:t>PV</a:t>
            </a:r>
            <a:r>
              <a:rPr lang="zh-CN" altLang="en-US" sz="1800" dirty="0"/>
              <a:t>操作：</a:t>
            </a:r>
            <a:endParaRPr lang="en-US" altLang="zh-CN" sz="1800" dirty="0"/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rgbClr val="FF0000"/>
                </a:solidFill>
              </a:rPr>
              <a:t>P</a:t>
            </a:r>
            <a:r>
              <a:rPr lang="zh-CN" altLang="en-US" sz="1400" dirty="0">
                <a:solidFill>
                  <a:srgbClr val="FF0000"/>
                </a:solidFill>
              </a:rPr>
              <a:t>操作：</a:t>
            </a:r>
            <a:r>
              <a:rPr lang="en-US" altLang="zh-CN" sz="1400" dirty="0">
                <a:solidFill>
                  <a:srgbClr val="FF0000"/>
                </a:solidFill>
              </a:rPr>
              <a:t>wait</a:t>
            </a:r>
            <a:r>
              <a:rPr lang="zh-CN" altLang="en-US" sz="1400" dirty="0">
                <a:solidFill>
                  <a:srgbClr val="FF0000"/>
                </a:solidFill>
              </a:rPr>
              <a:t>原语，进程等待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rgbClr val="FF0000"/>
                </a:solidFill>
              </a:rPr>
              <a:t>V</a:t>
            </a:r>
            <a:r>
              <a:rPr lang="zh-CN" altLang="en-US" sz="1400" dirty="0">
                <a:solidFill>
                  <a:srgbClr val="FF0000"/>
                </a:solidFill>
              </a:rPr>
              <a:t>操作：</a:t>
            </a:r>
            <a:r>
              <a:rPr lang="en-US" altLang="zh-CN" sz="1400" dirty="0">
                <a:solidFill>
                  <a:srgbClr val="FF0000"/>
                </a:solidFill>
              </a:rPr>
              <a:t>signal</a:t>
            </a:r>
            <a:r>
              <a:rPr lang="zh-CN" altLang="en-US" sz="1400" dirty="0">
                <a:solidFill>
                  <a:srgbClr val="FF0000"/>
                </a:solidFill>
              </a:rPr>
              <a:t>原语，唤醒等待进程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800" dirty="0"/>
              <a:t>整型信号量：</a:t>
            </a:r>
            <a:r>
              <a:rPr lang="zh-CN" altLang="en-US" sz="1800" dirty="0">
                <a:solidFill>
                  <a:srgbClr val="FF0000"/>
                </a:solidFill>
              </a:rPr>
              <a:t>违背“让权等待”，会发生忙等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40045A9-128E-45EF-B9DA-A9991526B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0089" y="1755393"/>
            <a:ext cx="3927362" cy="28931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整型信号量，表示可用资源数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wait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原语，相当于进入区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void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S)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资源不够，循环等待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while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(S &lt;= 0); 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 = S - 1;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signal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原语，相当于退出区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void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signal(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S)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 = S + 1;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6100B21-A0CB-4F41-AD60-E3FB5DA9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0089" y="4648493"/>
            <a:ext cx="3927362" cy="13849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进程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wait(S);      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进入区，申请打印机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访问共享资源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临界区，访问打印机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signal(S);    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退出区，释放打印机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81623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进程同步：互斥的访问临界资源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信号量（</a:t>
            </a:r>
            <a:r>
              <a:rPr lang="en-US" altLang="zh-CN" sz="2000" dirty="0"/>
              <a:t>Semaphore</a:t>
            </a:r>
            <a:r>
              <a:rPr lang="zh-CN" altLang="en-US" sz="2000" dirty="0"/>
              <a:t>）机制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800" dirty="0"/>
              <a:t>PV</a:t>
            </a:r>
            <a:r>
              <a:rPr lang="zh-CN" altLang="en-US" sz="1800" dirty="0"/>
              <a:t>操作：</a:t>
            </a:r>
            <a:endParaRPr lang="en-US" altLang="zh-CN" sz="1800" dirty="0"/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rgbClr val="FF0000"/>
                </a:solidFill>
              </a:rPr>
              <a:t>P</a:t>
            </a:r>
            <a:r>
              <a:rPr lang="zh-CN" altLang="en-US" sz="1400" dirty="0">
                <a:solidFill>
                  <a:srgbClr val="FF0000"/>
                </a:solidFill>
              </a:rPr>
              <a:t>操作：</a:t>
            </a:r>
            <a:r>
              <a:rPr lang="en-US" altLang="zh-CN" sz="1400" dirty="0">
                <a:solidFill>
                  <a:srgbClr val="FF0000"/>
                </a:solidFill>
              </a:rPr>
              <a:t>wait</a:t>
            </a:r>
            <a:r>
              <a:rPr lang="zh-CN" altLang="en-US" sz="1400" dirty="0">
                <a:solidFill>
                  <a:srgbClr val="FF0000"/>
                </a:solidFill>
              </a:rPr>
              <a:t>原语，进程等待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rgbClr val="FF0000"/>
                </a:solidFill>
              </a:rPr>
              <a:t>V</a:t>
            </a:r>
            <a:r>
              <a:rPr lang="zh-CN" altLang="en-US" sz="1400" dirty="0">
                <a:solidFill>
                  <a:srgbClr val="FF0000"/>
                </a:solidFill>
              </a:rPr>
              <a:t>操作：</a:t>
            </a:r>
            <a:r>
              <a:rPr lang="en-US" altLang="zh-CN" sz="1400" dirty="0">
                <a:solidFill>
                  <a:srgbClr val="FF0000"/>
                </a:solidFill>
              </a:rPr>
              <a:t>signal</a:t>
            </a:r>
            <a:r>
              <a:rPr lang="zh-CN" altLang="en-US" sz="1400" dirty="0">
                <a:solidFill>
                  <a:srgbClr val="FF0000"/>
                </a:solidFill>
              </a:rPr>
              <a:t>原语，唤醒等待进程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800" dirty="0"/>
              <a:t>整型信号量：</a:t>
            </a:r>
            <a:r>
              <a:rPr lang="zh-CN" altLang="en-US" sz="1800" dirty="0">
                <a:solidFill>
                  <a:srgbClr val="FF0000"/>
                </a:solidFill>
              </a:rPr>
              <a:t>违背“让权等待”，会发生忙等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800" dirty="0"/>
              <a:t>记录型信号量：进程进入</a:t>
            </a:r>
            <a:r>
              <a:rPr lang="zh-CN" altLang="en-US" sz="1800" dirty="0">
                <a:solidFill>
                  <a:srgbClr val="FF0000"/>
                </a:solidFill>
              </a:rPr>
              <a:t>阻塞</a:t>
            </a:r>
            <a:r>
              <a:rPr lang="zh-CN" altLang="en-US" sz="1800" dirty="0"/>
              <a:t>状态，不会忙等</a:t>
            </a:r>
            <a:endParaRPr lang="en-US" altLang="zh-CN" sz="1800" dirty="0"/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accent2"/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40045A9-128E-45EF-B9DA-A9991526B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0089" y="1718198"/>
            <a:ext cx="3927362" cy="440120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记录型信号量定义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typedef struct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int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value;        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剩余资源数量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process *L;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进程等待队列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semaphore;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void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wait(semaphore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S) {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申请资源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S.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value-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if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(S.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value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0)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block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原语阻塞进程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block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S.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void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signal(semaphore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S) {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释放资源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S.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value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if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(S.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value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&lt;= 0)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wakeup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原语唤醒进程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wakeup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S.</a:t>
            </a:r>
            <a:r>
              <a:rPr lang="en-US" altLang="zh-CN" sz="1400" dirty="0" err="1">
                <a:solidFill>
                  <a:srgbClr val="00627A"/>
                </a:solidFill>
                <a:latin typeface="Consolas" panose="020B0609020204030204" pitchFamily="49" charset="0"/>
              </a:rPr>
              <a:t>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7343871-9AD9-4654-A212-1C3EC8BD2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156" y="4830254"/>
            <a:ext cx="4184537" cy="13849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进程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wait(S);      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进入区，申请打印机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访问共享资源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临界区，访问打印机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signal(S);    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退出区，释放打印机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6795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进程同步：管程</a:t>
            </a:r>
            <a:r>
              <a:rPr lang="zh-CN" altLang="en-US" sz="2800" dirty="0"/>
              <a:t>（</a:t>
            </a:r>
            <a:r>
              <a:rPr lang="en-US" altLang="zh-CN" sz="2800" dirty="0"/>
              <a:t>Monitor</a:t>
            </a:r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，监视器</a:t>
            </a:r>
            <a:r>
              <a:rPr lang="zh-CN" altLang="en-US" sz="2800" dirty="0"/>
              <a:t>）</a:t>
            </a:r>
            <a:endParaRPr lang="en-US" altLang="zh-CN" dirty="0"/>
          </a:p>
          <a:p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“管理进程”，即用于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实现进程同步的工具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。是由代表共享资源的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数据结构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一组过程（进行</a:t>
            </a:r>
            <a:r>
              <a:rPr lang="en-US" altLang="zh-CN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PV</a:t>
            </a:r>
            <a:r>
              <a:rPr lang="zh-CN" altLang="en-US" sz="20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操作的函数）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组成的管理程序（封装）。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管程的组成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管程名称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局部于管程内部的共享数据结构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对该数据结构操作的一组过程（函数）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管程内共享数据的初始化语句</a:t>
            </a:r>
            <a:endParaRPr lang="en-US" altLang="zh-CN" sz="1600" dirty="0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ECE22DE-F0D2-429A-B869-59A35B77EE47}"/>
              </a:ext>
            </a:extLst>
          </p:cNvPr>
          <p:cNvGrpSpPr/>
          <p:nvPr/>
        </p:nvGrpSpPr>
        <p:grpSpPr>
          <a:xfrm>
            <a:off x="7281352" y="2734323"/>
            <a:ext cx="2902998" cy="3284738"/>
            <a:chOff x="7281352" y="2894121"/>
            <a:chExt cx="2902998" cy="32847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711DBE4-46A6-4135-89A0-DC2A1D40539D}"/>
                </a:ext>
              </a:extLst>
            </p:cNvPr>
            <p:cNvGrpSpPr/>
            <p:nvPr/>
          </p:nvGrpSpPr>
          <p:grpSpPr>
            <a:xfrm>
              <a:off x="7281352" y="2894121"/>
              <a:ext cx="2902998" cy="3284738"/>
              <a:chOff x="7395100" y="2894121"/>
              <a:chExt cx="2902998" cy="3284738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3FDE76F7-E7F0-47F9-AC69-94BFB109054A}"/>
                  </a:ext>
                </a:extLst>
              </p:cNvPr>
              <p:cNvSpPr/>
              <p:nvPr/>
            </p:nvSpPr>
            <p:spPr>
              <a:xfrm>
                <a:off x="7395100" y="2894121"/>
                <a:ext cx="2902998" cy="328473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7B53B-54B8-456B-965E-EB00A3C2285C}"/>
                  </a:ext>
                </a:extLst>
              </p:cNvPr>
              <p:cNvSpPr txBox="1"/>
              <p:nvPr/>
            </p:nvSpPr>
            <p:spPr>
              <a:xfrm>
                <a:off x="8242257" y="3168714"/>
                <a:ext cx="12436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共享数据</a:t>
                </a: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FD70640-EF34-44D4-9389-46A1CA67F584}"/>
                  </a:ext>
                </a:extLst>
              </p:cNvPr>
              <p:cNvCxnSpPr>
                <a:cxnSpLocks/>
                <a:stCxn id="4" idx="3"/>
                <a:endCxn id="4" idx="5"/>
              </p:cNvCxnSpPr>
              <p:nvPr/>
            </p:nvCxnSpPr>
            <p:spPr>
              <a:xfrm>
                <a:off x="7820234" y="5697820"/>
                <a:ext cx="20527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6502557-FBB6-4193-9367-E31A3BCB3293}"/>
                  </a:ext>
                </a:extLst>
              </p:cNvPr>
              <p:cNvSpPr txBox="1"/>
              <p:nvPr/>
            </p:nvSpPr>
            <p:spPr>
              <a:xfrm>
                <a:off x="8224792" y="5738285"/>
                <a:ext cx="12436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初始化代码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B031C5B-4D01-4D52-A1FD-75F72B811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5740" y="4099741"/>
                <a:ext cx="2795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CF2EC14-C1BB-4DB8-99B6-1ECC59625229}"/>
                </a:ext>
              </a:extLst>
            </p:cNvPr>
            <p:cNvGrpSpPr/>
            <p:nvPr/>
          </p:nvGrpSpPr>
          <p:grpSpPr>
            <a:xfrm>
              <a:off x="7543734" y="4551295"/>
              <a:ext cx="2378235" cy="921265"/>
              <a:chOff x="7627001" y="4555866"/>
              <a:chExt cx="2378235" cy="921265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AA88F903-20F5-4590-B813-0132CD9649D1}"/>
                  </a:ext>
                </a:extLst>
              </p:cNvPr>
              <p:cNvGrpSpPr/>
              <p:nvPr/>
            </p:nvGrpSpPr>
            <p:grpSpPr>
              <a:xfrm>
                <a:off x="7671713" y="4555866"/>
                <a:ext cx="2288810" cy="471006"/>
                <a:chOff x="8133574" y="4802330"/>
                <a:chExt cx="2288810" cy="471006"/>
              </a:xfrm>
            </p:grpSpPr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A5F2986A-EE22-4F0D-8767-8DDFE3DCC7A8}"/>
                    </a:ext>
                  </a:extLst>
                </p:cNvPr>
                <p:cNvSpPr/>
                <p:nvPr/>
              </p:nvSpPr>
              <p:spPr>
                <a:xfrm>
                  <a:off x="8133574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M1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5D5F60D7-410C-4D32-A9FF-EA7F54DDB1F4}"/>
                    </a:ext>
                  </a:extLst>
                </p:cNvPr>
                <p:cNvSpPr/>
                <p:nvPr/>
              </p:nvSpPr>
              <p:spPr>
                <a:xfrm>
                  <a:off x="8728133" y="4802330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M2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861B80EF-3E43-4B59-A827-0E2D628D98AF}"/>
                    </a:ext>
                  </a:extLst>
                </p:cNvPr>
                <p:cNvSpPr/>
                <p:nvPr/>
              </p:nvSpPr>
              <p:spPr>
                <a:xfrm>
                  <a:off x="9917251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M3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94F464D6-BC10-449C-BD81-EDA005CFBB1D}"/>
                    </a:ext>
                  </a:extLst>
                </p:cNvPr>
                <p:cNvSpPr/>
                <p:nvPr/>
              </p:nvSpPr>
              <p:spPr>
                <a:xfrm>
                  <a:off x="9322692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...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17" name="左大括号 16">
                <a:extLst>
                  <a:ext uri="{FF2B5EF4-FFF2-40B4-BE49-F238E27FC236}">
                    <a16:creationId xmlns:a16="http://schemas.microsoft.com/office/drawing/2014/main" id="{FB7EF313-DCC6-4F87-9CD7-57D6C95F5A59}"/>
                  </a:ext>
                </a:extLst>
              </p:cNvPr>
              <p:cNvSpPr/>
              <p:nvPr/>
            </p:nvSpPr>
            <p:spPr>
              <a:xfrm rot="16200000">
                <a:off x="8633238" y="3893607"/>
                <a:ext cx="365761" cy="2378235"/>
              </a:xfrm>
              <a:prstGeom prst="leftBrace">
                <a:avLst>
                  <a:gd name="adj1" fmla="val 4166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06C5F4E-12E4-496A-A630-82F5951D04BB}"/>
                  </a:ext>
                </a:extLst>
              </p:cNvPr>
              <p:cNvSpPr txBox="1"/>
              <p:nvPr/>
            </p:nvSpPr>
            <p:spPr>
              <a:xfrm>
                <a:off x="7981744" y="5138577"/>
                <a:ext cx="16687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一组操 作过程</a:t>
                </a: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68A5F47-5EAE-4772-8A8A-D172A9D45904}"/>
                </a:ext>
              </a:extLst>
            </p:cNvPr>
            <p:cNvSpPr/>
            <p:nvPr/>
          </p:nvSpPr>
          <p:spPr>
            <a:xfrm>
              <a:off x="799186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0B8AABB-0851-4566-8290-5914DD540C6A}"/>
                </a:ext>
              </a:extLst>
            </p:cNvPr>
            <p:cNvSpPr/>
            <p:nvPr/>
          </p:nvSpPr>
          <p:spPr>
            <a:xfrm>
              <a:off x="859130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7B48A33-61F5-427D-819C-98DCFC0257FE}"/>
                </a:ext>
              </a:extLst>
            </p:cNvPr>
            <p:cNvSpPr/>
            <p:nvPr/>
          </p:nvSpPr>
          <p:spPr>
            <a:xfrm>
              <a:off x="919074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F9DA0C8E-7A54-4474-ADF1-12999D7156AD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>
              <a:off x="8296661" y="3814889"/>
              <a:ext cx="2946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277F3040-7855-4215-8543-FE81D210BD62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>
              <a:off x="8896101" y="3814889"/>
              <a:ext cx="2946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15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进程同步：管程</a:t>
            </a:r>
            <a:r>
              <a:rPr lang="zh-CN" altLang="en-US" sz="2800" dirty="0"/>
              <a:t>（</a:t>
            </a:r>
            <a:r>
              <a:rPr lang="en-US" altLang="zh-CN" dirty="0"/>
              <a:t>M</a:t>
            </a:r>
            <a:r>
              <a:rPr lang="en-US" altLang="zh-CN" sz="2800" dirty="0"/>
              <a:t>onitor</a:t>
            </a:r>
            <a:r>
              <a:rPr lang="zh-CN" altLang="en-US" sz="2800" dirty="0"/>
              <a:t>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管程的基本特性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是一个模块化的基本程序单位，可以单独编译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是一种抽象数据类型，包含数据和操作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信息掩蔽，共享数据只能被管程内的过程访问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800" dirty="0"/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accent2"/>
              </a:solidFill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EA748F4A-D7F2-42AF-9EA5-C4C3845BBED8}"/>
              </a:ext>
            </a:extLst>
          </p:cNvPr>
          <p:cNvGrpSpPr/>
          <p:nvPr/>
        </p:nvGrpSpPr>
        <p:grpSpPr>
          <a:xfrm>
            <a:off x="7263597" y="2225361"/>
            <a:ext cx="2902998" cy="3284738"/>
            <a:chOff x="7281352" y="2894121"/>
            <a:chExt cx="2902998" cy="3284738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3D44E4A1-A9EE-4BBE-9309-CDE916BD2F9A}"/>
                </a:ext>
              </a:extLst>
            </p:cNvPr>
            <p:cNvGrpSpPr/>
            <p:nvPr/>
          </p:nvGrpSpPr>
          <p:grpSpPr>
            <a:xfrm>
              <a:off x="7281352" y="2894121"/>
              <a:ext cx="2902998" cy="3284738"/>
              <a:chOff x="7395100" y="2894121"/>
              <a:chExt cx="2902998" cy="3284738"/>
            </a:xfrm>
          </p:grpSpPr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23A08636-451F-4AA3-98F4-D28BBD331B94}"/>
                  </a:ext>
                </a:extLst>
              </p:cNvPr>
              <p:cNvSpPr/>
              <p:nvPr/>
            </p:nvSpPr>
            <p:spPr>
              <a:xfrm>
                <a:off x="7395100" y="2894121"/>
                <a:ext cx="2902998" cy="328473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AC76F719-9762-437F-9ED1-5998D130F0D8}"/>
                  </a:ext>
                </a:extLst>
              </p:cNvPr>
              <p:cNvSpPr txBox="1"/>
              <p:nvPr/>
            </p:nvSpPr>
            <p:spPr>
              <a:xfrm>
                <a:off x="8242257" y="3168714"/>
                <a:ext cx="12436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共享数据</a:t>
                </a:r>
              </a:p>
            </p:txBody>
          </p: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A0AB3B02-8B1E-434C-9AEC-FBA93E55E17F}"/>
                  </a:ext>
                </a:extLst>
              </p:cNvPr>
              <p:cNvCxnSpPr>
                <a:cxnSpLocks/>
                <a:stCxn id="103" idx="3"/>
                <a:endCxn id="103" idx="5"/>
              </p:cNvCxnSpPr>
              <p:nvPr/>
            </p:nvCxnSpPr>
            <p:spPr>
              <a:xfrm>
                <a:off x="7820234" y="5697820"/>
                <a:ext cx="20527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E8DDC392-D056-4F4D-823B-D97AC3666B99}"/>
                  </a:ext>
                </a:extLst>
              </p:cNvPr>
              <p:cNvSpPr txBox="1"/>
              <p:nvPr/>
            </p:nvSpPr>
            <p:spPr>
              <a:xfrm>
                <a:off x="8224792" y="5738285"/>
                <a:ext cx="12436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初始化代码</a:t>
                </a:r>
              </a:p>
            </p:txBody>
          </p: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FC4EC13A-6F1A-4C86-957E-52EC6EC47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5740" y="4099741"/>
                <a:ext cx="2795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7899B8C5-42B0-477B-80E2-06CFF592E7F8}"/>
                </a:ext>
              </a:extLst>
            </p:cNvPr>
            <p:cNvGrpSpPr/>
            <p:nvPr/>
          </p:nvGrpSpPr>
          <p:grpSpPr>
            <a:xfrm>
              <a:off x="7543734" y="4551295"/>
              <a:ext cx="2378235" cy="921265"/>
              <a:chOff x="7627001" y="4555866"/>
              <a:chExt cx="2378235" cy="921265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BDBE3AFC-758A-4ACE-AD47-D6E302C145DA}"/>
                  </a:ext>
                </a:extLst>
              </p:cNvPr>
              <p:cNvGrpSpPr/>
              <p:nvPr/>
            </p:nvGrpSpPr>
            <p:grpSpPr>
              <a:xfrm>
                <a:off x="7671713" y="4555866"/>
                <a:ext cx="2288810" cy="471006"/>
                <a:chOff x="8133574" y="4802330"/>
                <a:chExt cx="2288810" cy="471006"/>
              </a:xfrm>
            </p:grpSpPr>
            <p:sp>
              <p:nvSpPr>
                <p:cNvPr id="99" name="矩形: 圆角 98">
                  <a:extLst>
                    <a:ext uri="{FF2B5EF4-FFF2-40B4-BE49-F238E27FC236}">
                      <a16:creationId xmlns:a16="http://schemas.microsoft.com/office/drawing/2014/main" id="{FBC97159-26E2-4B94-A656-EDC7FBF2184A}"/>
                    </a:ext>
                  </a:extLst>
                </p:cNvPr>
                <p:cNvSpPr/>
                <p:nvPr/>
              </p:nvSpPr>
              <p:spPr>
                <a:xfrm>
                  <a:off x="8133574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M1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00" name="矩形: 圆角 99">
                  <a:extLst>
                    <a:ext uri="{FF2B5EF4-FFF2-40B4-BE49-F238E27FC236}">
                      <a16:creationId xmlns:a16="http://schemas.microsoft.com/office/drawing/2014/main" id="{B413530F-E4A7-477E-BB19-F9A26218D4B3}"/>
                    </a:ext>
                  </a:extLst>
                </p:cNvPr>
                <p:cNvSpPr/>
                <p:nvPr/>
              </p:nvSpPr>
              <p:spPr>
                <a:xfrm>
                  <a:off x="8728133" y="4802330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M2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01" name="矩形: 圆角 100">
                  <a:extLst>
                    <a:ext uri="{FF2B5EF4-FFF2-40B4-BE49-F238E27FC236}">
                      <a16:creationId xmlns:a16="http://schemas.microsoft.com/office/drawing/2014/main" id="{A271DDFA-80C6-492E-B9F0-6A3AB98ECD28}"/>
                    </a:ext>
                  </a:extLst>
                </p:cNvPr>
                <p:cNvSpPr/>
                <p:nvPr/>
              </p:nvSpPr>
              <p:spPr>
                <a:xfrm>
                  <a:off x="9917251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M3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E2E3AA20-5A5B-4057-8E67-F0DC50DE9AEF}"/>
                    </a:ext>
                  </a:extLst>
                </p:cNvPr>
                <p:cNvSpPr/>
                <p:nvPr/>
              </p:nvSpPr>
              <p:spPr>
                <a:xfrm>
                  <a:off x="9322692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...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97" name="左大括号 96">
                <a:extLst>
                  <a:ext uri="{FF2B5EF4-FFF2-40B4-BE49-F238E27FC236}">
                    <a16:creationId xmlns:a16="http://schemas.microsoft.com/office/drawing/2014/main" id="{7CA28EED-6B6E-42F2-B3C1-DAD593BC44CA}"/>
                  </a:ext>
                </a:extLst>
              </p:cNvPr>
              <p:cNvSpPr/>
              <p:nvPr/>
            </p:nvSpPr>
            <p:spPr>
              <a:xfrm rot="16200000">
                <a:off x="8633238" y="3893607"/>
                <a:ext cx="365761" cy="2378235"/>
              </a:xfrm>
              <a:prstGeom prst="leftBrace">
                <a:avLst>
                  <a:gd name="adj1" fmla="val 4166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931302B6-1EF7-4B02-97E5-44B179C51233}"/>
                  </a:ext>
                </a:extLst>
              </p:cNvPr>
              <p:cNvSpPr txBox="1"/>
              <p:nvPr/>
            </p:nvSpPr>
            <p:spPr>
              <a:xfrm>
                <a:off x="7981744" y="5138577"/>
                <a:ext cx="16687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一组操 作过程</a:t>
                </a:r>
              </a:p>
            </p:txBody>
          </p:sp>
        </p:grp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8B960AF-9835-4A67-AC68-B02ED4E6A94A}"/>
                </a:ext>
              </a:extLst>
            </p:cNvPr>
            <p:cNvSpPr/>
            <p:nvPr/>
          </p:nvSpPr>
          <p:spPr>
            <a:xfrm>
              <a:off x="799186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AEC8F20A-9106-4B16-BAF8-0CD8C4957BA0}"/>
                </a:ext>
              </a:extLst>
            </p:cNvPr>
            <p:cNvSpPr/>
            <p:nvPr/>
          </p:nvSpPr>
          <p:spPr>
            <a:xfrm>
              <a:off x="859130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D8EA341-A2F8-4BC2-938B-C57ABB205AC0}"/>
                </a:ext>
              </a:extLst>
            </p:cNvPr>
            <p:cNvSpPr/>
            <p:nvPr/>
          </p:nvSpPr>
          <p:spPr>
            <a:xfrm>
              <a:off x="919074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4EF073FE-7694-4629-9CE0-BEB1C2CC3615}"/>
                </a:ext>
              </a:extLst>
            </p:cNvPr>
            <p:cNvCxnSpPr>
              <a:stCxn id="91" idx="3"/>
              <a:endCxn id="92" idx="1"/>
            </p:cNvCxnSpPr>
            <p:nvPr/>
          </p:nvCxnSpPr>
          <p:spPr>
            <a:xfrm>
              <a:off x="8296661" y="3814889"/>
              <a:ext cx="2946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CD9A3F3E-94A4-4B3F-A642-ACCE6DD38422}"/>
                </a:ext>
              </a:extLst>
            </p:cNvPr>
            <p:cNvCxnSpPr>
              <a:cxnSpLocks/>
              <a:stCxn id="92" idx="3"/>
              <a:endCxn id="93" idx="1"/>
            </p:cNvCxnSpPr>
            <p:nvPr/>
          </p:nvCxnSpPr>
          <p:spPr>
            <a:xfrm>
              <a:off x="8896101" y="3814889"/>
              <a:ext cx="2946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723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进程同步：管程</a:t>
            </a:r>
            <a:r>
              <a:rPr lang="zh-CN" altLang="en-US" sz="2800" dirty="0"/>
              <a:t>（</a:t>
            </a:r>
            <a:r>
              <a:rPr lang="en-US" altLang="zh-CN" dirty="0"/>
              <a:t>M</a:t>
            </a:r>
            <a:r>
              <a:rPr lang="en-US" altLang="zh-CN" sz="2800" dirty="0"/>
              <a:t>onitor</a:t>
            </a:r>
            <a:r>
              <a:rPr lang="zh-CN" altLang="en-US" sz="2800" dirty="0"/>
              <a:t>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条件变量</a:t>
            </a:r>
            <a:r>
              <a:rPr lang="en-US" altLang="zh-CN" sz="2000" dirty="0"/>
              <a:t>/</a:t>
            </a:r>
            <a:r>
              <a:rPr lang="zh-CN" altLang="en-US" sz="2000" dirty="0"/>
              <a:t>条件对象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进入管程的进程可能由于条件不满足而阻塞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此时进程应释放管程以便其它进程调用管程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进程被阻塞的</a:t>
            </a:r>
            <a:r>
              <a:rPr lang="zh-CN" altLang="en-US" sz="1600" dirty="0">
                <a:solidFill>
                  <a:srgbClr val="FF0000"/>
                </a:solidFill>
              </a:rPr>
              <a:t>条件</a:t>
            </a:r>
            <a:r>
              <a:rPr lang="zh-CN" altLang="en-US" sz="1600" dirty="0"/>
              <a:t>（原因）有多个，移入不同的条件队列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进程被移入条件队列后，应释放管程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800" dirty="0"/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534D3A0-4E7C-467F-9930-EFE432F99F02}"/>
              </a:ext>
            </a:extLst>
          </p:cNvPr>
          <p:cNvGrpSpPr/>
          <p:nvPr/>
        </p:nvGrpSpPr>
        <p:grpSpPr>
          <a:xfrm>
            <a:off x="5966950" y="2077375"/>
            <a:ext cx="5574713" cy="3284738"/>
            <a:chOff x="5945495" y="2894121"/>
            <a:chExt cx="5574713" cy="32847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711DBE4-46A6-4135-89A0-DC2A1D40539D}"/>
                </a:ext>
              </a:extLst>
            </p:cNvPr>
            <p:cNvGrpSpPr/>
            <p:nvPr/>
          </p:nvGrpSpPr>
          <p:grpSpPr>
            <a:xfrm>
              <a:off x="7281352" y="2894121"/>
              <a:ext cx="2902998" cy="3284738"/>
              <a:chOff x="7395100" y="2894121"/>
              <a:chExt cx="2902998" cy="3284738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3FDE76F7-E7F0-47F9-AC69-94BFB109054A}"/>
                  </a:ext>
                </a:extLst>
              </p:cNvPr>
              <p:cNvSpPr/>
              <p:nvPr/>
            </p:nvSpPr>
            <p:spPr>
              <a:xfrm>
                <a:off x="7395100" y="2894121"/>
                <a:ext cx="2902998" cy="328473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9A7B53B-54B8-456B-965E-EB00A3C2285C}"/>
                  </a:ext>
                </a:extLst>
              </p:cNvPr>
              <p:cNvSpPr txBox="1"/>
              <p:nvPr/>
            </p:nvSpPr>
            <p:spPr>
              <a:xfrm>
                <a:off x="8242257" y="3168714"/>
                <a:ext cx="12436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共享数据</a:t>
                </a: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FD70640-EF34-44D4-9389-46A1CA67F584}"/>
                  </a:ext>
                </a:extLst>
              </p:cNvPr>
              <p:cNvCxnSpPr>
                <a:cxnSpLocks/>
                <a:stCxn id="4" idx="3"/>
                <a:endCxn id="4" idx="5"/>
              </p:cNvCxnSpPr>
              <p:nvPr/>
            </p:nvCxnSpPr>
            <p:spPr>
              <a:xfrm>
                <a:off x="7820234" y="5697820"/>
                <a:ext cx="20527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6502557-FBB6-4193-9367-E31A3BCB3293}"/>
                  </a:ext>
                </a:extLst>
              </p:cNvPr>
              <p:cNvSpPr txBox="1"/>
              <p:nvPr/>
            </p:nvSpPr>
            <p:spPr>
              <a:xfrm>
                <a:off x="8224792" y="5738285"/>
                <a:ext cx="12436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初始化代码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B031C5B-4D01-4D52-A1FD-75F72B811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5740" y="4099741"/>
                <a:ext cx="2795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CF2EC14-C1BB-4DB8-99B6-1ECC59625229}"/>
                </a:ext>
              </a:extLst>
            </p:cNvPr>
            <p:cNvGrpSpPr/>
            <p:nvPr/>
          </p:nvGrpSpPr>
          <p:grpSpPr>
            <a:xfrm>
              <a:off x="7543734" y="4551295"/>
              <a:ext cx="2378235" cy="921265"/>
              <a:chOff x="7627001" y="4555866"/>
              <a:chExt cx="2378235" cy="921265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AA88F903-20F5-4590-B813-0132CD9649D1}"/>
                  </a:ext>
                </a:extLst>
              </p:cNvPr>
              <p:cNvGrpSpPr/>
              <p:nvPr/>
            </p:nvGrpSpPr>
            <p:grpSpPr>
              <a:xfrm>
                <a:off x="7671713" y="4555866"/>
                <a:ext cx="2288810" cy="471006"/>
                <a:chOff x="8133574" y="4802330"/>
                <a:chExt cx="2288810" cy="471006"/>
              </a:xfrm>
            </p:grpSpPr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A5F2986A-EE22-4F0D-8767-8DDFE3DCC7A8}"/>
                    </a:ext>
                  </a:extLst>
                </p:cNvPr>
                <p:cNvSpPr/>
                <p:nvPr/>
              </p:nvSpPr>
              <p:spPr>
                <a:xfrm>
                  <a:off x="8133574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M1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5D5F60D7-410C-4D32-A9FF-EA7F54DDB1F4}"/>
                    </a:ext>
                  </a:extLst>
                </p:cNvPr>
                <p:cNvSpPr/>
                <p:nvPr/>
              </p:nvSpPr>
              <p:spPr>
                <a:xfrm>
                  <a:off x="8728133" y="4802330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M2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861B80EF-3E43-4B59-A827-0E2D628D98AF}"/>
                    </a:ext>
                  </a:extLst>
                </p:cNvPr>
                <p:cNvSpPr/>
                <p:nvPr/>
              </p:nvSpPr>
              <p:spPr>
                <a:xfrm>
                  <a:off x="9917251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M3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94F464D6-BC10-449C-BD81-EDA005CFBB1D}"/>
                    </a:ext>
                  </a:extLst>
                </p:cNvPr>
                <p:cNvSpPr/>
                <p:nvPr/>
              </p:nvSpPr>
              <p:spPr>
                <a:xfrm>
                  <a:off x="9322692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...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17" name="左大括号 16">
                <a:extLst>
                  <a:ext uri="{FF2B5EF4-FFF2-40B4-BE49-F238E27FC236}">
                    <a16:creationId xmlns:a16="http://schemas.microsoft.com/office/drawing/2014/main" id="{FB7EF313-DCC6-4F87-9CD7-57D6C95F5A59}"/>
                  </a:ext>
                </a:extLst>
              </p:cNvPr>
              <p:cNvSpPr/>
              <p:nvPr/>
            </p:nvSpPr>
            <p:spPr>
              <a:xfrm rot="16200000">
                <a:off x="8633238" y="3893607"/>
                <a:ext cx="365761" cy="2378235"/>
              </a:xfrm>
              <a:prstGeom prst="leftBrace">
                <a:avLst>
                  <a:gd name="adj1" fmla="val 4166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06C5F4E-12E4-496A-A630-82F5951D04BB}"/>
                  </a:ext>
                </a:extLst>
              </p:cNvPr>
              <p:cNvSpPr txBox="1"/>
              <p:nvPr/>
            </p:nvSpPr>
            <p:spPr>
              <a:xfrm>
                <a:off x="7981744" y="5138577"/>
                <a:ext cx="16687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一组操 作过程</a:t>
                </a: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68A5F47-5EAE-4772-8A8A-D172A9D45904}"/>
                </a:ext>
              </a:extLst>
            </p:cNvPr>
            <p:cNvSpPr/>
            <p:nvPr/>
          </p:nvSpPr>
          <p:spPr>
            <a:xfrm>
              <a:off x="799186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0B8AABB-0851-4566-8290-5914DD540C6A}"/>
                </a:ext>
              </a:extLst>
            </p:cNvPr>
            <p:cNvSpPr/>
            <p:nvPr/>
          </p:nvSpPr>
          <p:spPr>
            <a:xfrm>
              <a:off x="859130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7B48A33-61F5-427D-819C-98DCFC0257FE}"/>
                </a:ext>
              </a:extLst>
            </p:cNvPr>
            <p:cNvSpPr/>
            <p:nvPr/>
          </p:nvSpPr>
          <p:spPr>
            <a:xfrm>
              <a:off x="919074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F9DA0C8E-7A54-4474-ADF1-12999D7156AD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>
              <a:off x="8296661" y="3814889"/>
              <a:ext cx="2946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277F3040-7855-4215-8543-FE81D210BD62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>
              <a:off x="8896101" y="3814889"/>
              <a:ext cx="2946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0FDB745B-DB35-481C-B842-8A19BA6B54BB}"/>
                </a:ext>
              </a:extLst>
            </p:cNvPr>
            <p:cNvCxnSpPr>
              <a:cxnSpLocks/>
              <a:stCxn id="4" idx="7"/>
              <a:endCxn id="37" idx="1"/>
            </p:cNvCxnSpPr>
            <p:nvPr/>
          </p:nvCxnSpPr>
          <p:spPr>
            <a:xfrm flipV="1">
              <a:off x="9759216" y="3168714"/>
              <a:ext cx="276457" cy="2064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BA6DF0AB-071A-4F0E-8E32-16F9A6FD1313}"/>
                </a:ext>
              </a:extLst>
            </p:cNvPr>
            <p:cNvCxnSpPr>
              <a:cxnSpLocks/>
              <a:stCxn id="61" idx="3"/>
              <a:endCxn id="4" idx="1"/>
            </p:cNvCxnSpPr>
            <p:nvPr/>
          </p:nvCxnSpPr>
          <p:spPr>
            <a:xfrm>
              <a:off x="7430030" y="3168714"/>
              <a:ext cx="276456" cy="2064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AB0FFA45-9123-4CEC-A748-26973F2222DB}"/>
                </a:ext>
              </a:extLst>
            </p:cNvPr>
            <p:cNvGrpSpPr/>
            <p:nvPr/>
          </p:nvGrpSpPr>
          <p:grpSpPr>
            <a:xfrm>
              <a:off x="5945495" y="2908646"/>
              <a:ext cx="4178455" cy="869876"/>
              <a:chOff x="5945495" y="2908646"/>
              <a:chExt cx="4178455" cy="869876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B9782F3E-F55C-440A-BC85-9F7402034AE9}"/>
                  </a:ext>
                </a:extLst>
              </p:cNvPr>
              <p:cNvGrpSpPr/>
              <p:nvPr/>
            </p:nvGrpSpPr>
            <p:grpSpPr>
              <a:xfrm>
                <a:off x="5945495" y="3013034"/>
                <a:ext cx="1484535" cy="311360"/>
                <a:chOff x="5945495" y="3042274"/>
                <a:chExt cx="1484535" cy="311360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C5A6897-C6D1-48E6-8231-F52DD6FB2077}"/>
                    </a:ext>
                  </a:extLst>
                </p:cNvPr>
                <p:cNvSpPr/>
                <p:nvPr/>
              </p:nvSpPr>
              <p:spPr>
                <a:xfrm>
                  <a:off x="5945495" y="304227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3433A1F-6225-4E63-8EA5-C0C2BD9BA965}"/>
                    </a:ext>
                  </a:extLst>
                </p:cNvPr>
                <p:cNvSpPr/>
                <p:nvPr/>
              </p:nvSpPr>
              <p:spPr>
                <a:xfrm>
                  <a:off x="6374118" y="304227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A3102818-E292-44BD-BA8A-011D484D2AEF}"/>
                    </a:ext>
                  </a:extLst>
                </p:cNvPr>
                <p:cNvSpPr/>
                <p:nvPr/>
              </p:nvSpPr>
              <p:spPr>
                <a:xfrm>
                  <a:off x="6802741" y="304227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9" name="直接箭头连接符 58">
                  <a:extLst>
                    <a:ext uri="{FF2B5EF4-FFF2-40B4-BE49-F238E27FC236}">
                      <a16:creationId xmlns:a16="http://schemas.microsoft.com/office/drawing/2014/main" id="{7E102B31-065D-4501-9B86-58C5C5B3E292}"/>
                    </a:ext>
                  </a:extLst>
                </p:cNvPr>
                <p:cNvCxnSpPr>
                  <a:stCxn id="56" idx="3"/>
                  <a:endCxn id="57" idx="1"/>
                </p:cNvCxnSpPr>
                <p:nvPr/>
              </p:nvCxnSpPr>
              <p:spPr>
                <a:xfrm>
                  <a:off x="6144161" y="319795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箭头连接符 59">
                  <a:extLst>
                    <a:ext uri="{FF2B5EF4-FFF2-40B4-BE49-F238E27FC236}">
                      <a16:creationId xmlns:a16="http://schemas.microsoft.com/office/drawing/2014/main" id="{43A85DA4-273D-4D8E-9541-885A8C4F98E8}"/>
                    </a:ext>
                  </a:extLst>
                </p:cNvPr>
                <p:cNvCxnSpPr>
                  <a:cxnSpLocks/>
                  <a:stCxn id="57" idx="3"/>
                  <a:endCxn id="58" idx="1"/>
                </p:cNvCxnSpPr>
                <p:nvPr/>
              </p:nvCxnSpPr>
              <p:spPr>
                <a:xfrm>
                  <a:off x="6572784" y="319795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3CB38E54-9569-46F2-95F7-D2D607D80D54}"/>
                    </a:ext>
                  </a:extLst>
                </p:cNvPr>
                <p:cNvSpPr/>
                <p:nvPr/>
              </p:nvSpPr>
              <p:spPr>
                <a:xfrm>
                  <a:off x="7231364" y="304227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2" name="直接箭头连接符 61">
                  <a:extLst>
                    <a:ext uri="{FF2B5EF4-FFF2-40B4-BE49-F238E27FC236}">
                      <a16:creationId xmlns:a16="http://schemas.microsoft.com/office/drawing/2014/main" id="{EB134EF8-5127-4579-8921-A66A9187155E}"/>
                    </a:ext>
                  </a:extLst>
                </p:cNvPr>
                <p:cNvCxnSpPr>
                  <a:cxnSpLocks/>
                  <a:stCxn id="58" idx="3"/>
                  <a:endCxn id="61" idx="1"/>
                </p:cNvCxnSpPr>
                <p:nvPr/>
              </p:nvCxnSpPr>
              <p:spPr>
                <a:xfrm>
                  <a:off x="7001407" y="319795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6399573-36EE-4520-A1BC-293A722339FF}"/>
                  </a:ext>
                </a:extLst>
              </p:cNvPr>
              <p:cNvSpPr txBox="1"/>
              <p:nvPr/>
            </p:nvSpPr>
            <p:spPr>
              <a:xfrm>
                <a:off x="6065955" y="3439968"/>
                <a:ext cx="12436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条件队列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4FDF39C-59B4-4065-80E7-4434E2C90FB9}"/>
                  </a:ext>
                </a:extLst>
              </p:cNvPr>
              <p:cNvSpPr txBox="1"/>
              <p:nvPr/>
            </p:nvSpPr>
            <p:spPr>
              <a:xfrm rot="2663446">
                <a:off x="7364979" y="2916692"/>
                <a:ext cx="6135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wait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DE7C6E0-30A1-4252-A07F-C1885E433883}"/>
                  </a:ext>
                </a:extLst>
              </p:cNvPr>
              <p:cNvSpPr txBox="1"/>
              <p:nvPr/>
            </p:nvSpPr>
            <p:spPr>
              <a:xfrm rot="19303117">
                <a:off x="9428690" y="2908646"/>
                <a:ext cx="6952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signal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D5D369C-62FF-45AC-88B0-82288D79E5D1}"/>
                </a:ext>
              </a:extLst>
            </p:cNvPr>
            <p:cNvGrpSpPr/>
            <p:nvPr/>
          </p:nvGrpSpPr>
          <p:grpSpPr>
            <a:xfrm>
              <a:off x="10035673" y="3013034"/>
              <a:ext cx="1484535" cy="765488"/>
              <a:chOff x="10035673" y="3013034"/>
              <a:chExt cx="1484535" cy="765488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891846E5-BB12-405A-BF86-ECC94622C684}"/>
                  </a:ext>
                </a:extLst>
              </p:cNvPr>
              <p:cNvGrpSpPr/>
              <p:nvPr/>
            </p:nvGrpSpPr>
            <p:grpSpPr>
              <a:xfrm>
                <a:off x="10035673" y="3013034"/>
                <a:ext cx="1484535" cy="311360"/>
                <a:chOff x="10035673" y="3013034"/>
                <a:chExt cx="1484535" cy="311360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7D65CBB1-62A4-4F37-8574-3D20B42FA237}"/>
                    </a:ext>
                  </a:extLst>
                </p:cNvPr>
                <p:cNvSpPr/>
                <p:nvPr/>
              </p:nvSpPr>
              <p:spPr>
                <a:xfrm>
                  <a:off x="10035673" y="301303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638EE3D-DB72-4E48-A551-05DEACC17897}"/>
                    </a:ext>
                  </a:extLst>
                </p:cNvPr>
                <p:cNvSpPr/>
                <p:nvPr/>
              </p:nvSpPr>
              <p:spPr>
                <a:xfrm>
                  <a:off x="10464296" y="301303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F5BBB1F-EF93-4167-8E04-82AEF9C3DF70}"/>
                    </a:ext>
                  </a:extLst>
                </p:cNvPr>
                <p:cNvSpPr/>
                <p:nvPr/>
              </p:nvSpPr>
              <p:spPr>
                <a:xfrm>
                  <a:off x="10892919" y="301303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0" name="直接箭头连接符 39">
                  <a:extLst>
                    <a:ext uri="{FF2B5EF4-FFF2-40B4-BE49-F238E27FC236}">
                      <a16:creationId xmlns:a16="http://schemas.microsoft.com/office/drawing/2014/main" id="{76C31DA5-A5BF-4D20-8C72-7CC6F129B9E2}"/>
                    </a:ext>
                  </a:extLst>
                </p:cNvPr>
                <p:cNvCxnSpPr>
                  <a:stCxn id="37" idx="3"/>
                  <a:endCxn id="38" idx="1"/>
                </p:cNvCxnSpPr>
                <p:nvPr/>
              </p:nvCxnSpPr>
              <p:spPr>
                <a:xfrm>
                  <a:off x="10234339" y="316871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箭头连接符 40">
                  <a:extLst>
                    <a:ext uri="{FF2B5EF4-FFF2-40B4-BE49-F238E27FC236}">
                      <a16:creationId xmlns:a16="http://schemas.microsoft.com/office/drawing/2014/main" id="{C23DDA7D-E82A-465C-B1BE-8827E99C8E2C}"/>
                    </a:ext>
                  </a:extLst>
                </p:cNvPr>
                <p:cNvCxnSpPr>
                  <a:cxnSpLocks/>
                  <a:stCxn id="38" idx="3"/>
                  <a:endCxn id="39" idx="1"/>
                </p:cNvCxnSpPr>
                <p:nvPr/>
              </p:nvCxnSpPr>
              <p:spPr>
                <a:xfrm>
                  <a:off x="10662962" y="316871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E7FB2C2F-0BCC-458B-8B18-EE3A29695E2E}"/>
                    </a:ext>
                  </a:extLst>
                </p:cNvPr>
                <p:cNvSpPr/>
                <p:nvPr/>
              </p:nvSpPr>
              <p:spPr>
                <a:xfrm>
                  <a:off x="11321542" y="301303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接箭头连接符 42">
                  <a:extLst>
                    <a:ext uri="{FF2B5EF4-FFF2-40B4-BE49-F238E27FC236}">
                      <a16:creationId xmlns:a16="http://schemas.microsoft.com/office/drawing/2014/main" id="{3F0023C7-0C3B-4BD8-9292-080A8299DC96}"/>
                    </a:ext>
                  </a:extLst>
                </p:cNvPr>
                <p:cNvCxnSpPr>
                  <a:cxnSpLocks/>
                  <a:stCxn id="39" idx="3"/>
                  <a:endCxn id="42" idx="1"/>
                </p:cNvCxnSpPr>
                <p:nvPr/>
              </p:nvCxnSpPr>
              <p:spPr>
                <a:xfrm>
                  <a:off x="11091585" y="316871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8AF431C-89F6-4ED0-873E-A760EBD1A6CF}"/>
                  </a:ext>
                </a:extLst>
              </p:cNvPr>
              <p:cNvSpPr txBox="1"/>
              <p:nvPr/>
            </p:nvSpPr>
            <p:spPr>
              <a:xfrm>
                <a:off x="10156133" y="3439968"/>
                <a:ext cx="12436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进入队列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80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进程同步：经典同步问题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生产者</a:t>
            </a:r>
            <a:r>
              <a:rPr lang="en-US" altLang="zh-CN" sz="2000" dirty="0"/>
              <a:t>-</a:t>
            </a:r>
            <a:r>
              <a:rPr lang="zh-CN" altLang="en-US" sz="2000" dirty="0"/>
              <a:t>消费者问题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读者写者问题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哲学家进餐问题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吸烟者问题</a:t>
            </a:r>
            <a:endParaRPr lang="en-US" altLang="zh-CN" sz="1400" dirty="0">
              <a:solidFill>
                <a:schemeClr val="accent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D9E00A-3C3D-49A3-9E4E-98DEA619F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7266" l="3516" r="96094">
                        <a14:foregroundMark x1="38477" y1="12695" x2="33008" y2="21680"/>
                        <a14:foregroundMark x1="33008" y1="21680" x2="47461" y2="35742"/>
                        <a14:foregroundMark x1="47461" y1="35742" x2="51367" y2="35156"/>
                        <a14:foregroundMark x1="44531" y1="14844" x2="29102" y2="17969"/>
                        <a14:foregroundMark x1="29102" y1="17969" x2="35156" y2="47852"/>
                        <a14:foregroundMark x1="35156" y1="47852" x2="71875" y2="30469"/>
                        <a14:foregroundMark x1="71875" y1="30469" x2="43164" y2="33984"/>
                        <a14:foregroundMark x1="43164" y1="33984" x2="53906" y2="50195"/>
                        <a14:foregroundMark x1="53906" y1="50195" x2="57617" y2="45117"/>
                        <a14:foregroundMark x1="47266" y1="14844" x2="75781" y2="43945"/>
                        <a14:foregroundMark x1="75781" y1="43945" x2="75391" y2="41797"/>
                        <a14:foregroundMark x1="71680" y1="20508" x2="96094" y2="53906"/>
                        <a14:foregroundMark x1="76367" y1="18164" x2="83398" y2="29688"/>
                        <a14:foregroundMark x1="83398" y1="29688" x2="84766" y2="53906"/>
                        <a14:foregroundMark x1="84766" y1="53906" x2="83789" y2="58789"/>
                        <a14:foregroundMark x1="94727" y1="53711" x2="91797" y2="64063"/>
                        <a14:foregroundMark x1="91797" y1="64063" x2="86328" y2="72266"/>
                        <a14:foregroundMark x1="86328" y1="72266" x2="85352" y2="72852"/>
                        <a14:foregroundMark x1="50391" y1="92188" x2="61133" y2="93555"/>
                        <a14:foregroundMark x1="46094" y1="8984" x2="33008" y2="13086"/>
                        <a14:foregroundMark x1="33008" y1="13086" x2="19727" y2="25000"/>
                        <a14:foregroundMark x1="19727" y1="25000" x2="16211" y2="46484"/>
                        <a14:foregroundMark x1="12109" y1="29102" x2="7422" y2="48828"/>
                        <a14:foregroundMark x1="7422" y1="48828" x2="10938" y2="60156"/>
                        <a14:foregroundMark x1="10938" y1="60156" x2="10938" y2="60547"/>
                        <a14:foregroundMark x1="38867" y1="5469" x2="49219" y2="4688"/>
                        <a14:foregroundMark x1="3516" y1="46875" x2="3516" y2="46875"/>
                        <a14:foregroundMark x1="47070" y1="97266" x2="47070" y2="97266"/>
                        <a14:foregroundMark x1="25586" y1="58984" x2="25586" y2="58984"/>
                        <a14:foregroundMark x1="21484" y1="59570" x2="65625" y2="62305"/>
                        <a14:foregroundMark x1="65625" y1="62305" x2="39063" y2="59570"/>
                        <a14:foregroundMark x1="11719" y1="77734" x2="11719" y2="77734"/>
                        <a14:foregroundMark x1="11328" y1="77539" x2="11328" y2="77539"/>
                        <a14:foregroundMark x1="11914" y1="79297" x2="11914" y2="79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33" y="2193550"/>
            <a:ext cx="2869660" cy="28696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2AB4A2-AAA1-4E13-AEB1-CF1FD486E3B8}"/>
              </a:ext>
            </a:extLst>
          </p:cNvPr>
          <p:cNvGrpSpPr/>
          <p:nvPr/>
        </p:nvGrpSpPr>
        <p:grpSpPr>
          <a:xfrm>
            <a:off x="8724293" y="2621132"/>
            <a:ext cx="2245548" cy="2014496"/>
            <a:chOff x="8173878" y="2656103"/>
            <a:chExt cx="2245548" cy="2014496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4D85B25-A7E3-4B11-B8DF-4E2BD19BE946}"/>
                </a:ext>
              </a:extLst>
            </p:cNvPr>
            <p:cNvSpPr txBox="1"/>
            <p:nvPr/>
          </p:nvSpPr>
          <p:spPr>
            <a:xfrm>
              <a:off x="8173878" y="2656103"/>
              <a:ext cx="22455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1" indent="-457200">
                <a:spcBef>
                  <a:spcPts val="1000"/>
                </a:spcBef>
                <a:buFont typeface="+mj-lt"/>
                <a:buAutoNum type="arabicPeriod"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分析问题</a:t>
              </a:r>
              <a:endPara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EB0F97D-115B-4830-A596-BB8FB84DAB5E}"/>
                </a:ext>
              </a:extLst>
            </p:cNvPr>
            <p:cNvSpPr txBox="1"/>
            <p:nvPr/>
          </p:nvSpPr>
          <p:spPr>
            <a:xfrm>
              <a:off x="8173878" y="3478685"/>
              <a:ext cx="22455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1" indent="-457200">
                <a:spcBef>
                  <a:spcPts val="1000"/>
                </a:spcBef>
                <a:buFont typeface="+mj-lt"/>
                <a:buAutoNum type="arabicPeriod" startAt="2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整理思路</a:t>
              </a:r>
              <a:endPara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2826ABC-B7F5-4267-A983-A5D15661C2EC}"/>
                </a:ext>
              </a:extLst>
            </p:cNvPr>
            <p:cNvSpPr txBox="1"/>
            <p:nvPr/>
          </p:nvSpPr>
          <p:spPr>
            <a:xfrm>
              <a:off x="8173878" y="4301267"/>
              <a:ext cx="22455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1" indent="-457200">
                <a:spcBef>
                  <a:spcPts val="1000"/>
                </a:spcBef>
                <a:buFont typeface="+mj-lt"/>
                <a:buAutoNum type="arabicPeriod" startAt="3"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设置信号量</a:t>
              </a:r>
              <a:endPara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470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进程同步：经典同步问题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生产者</a:t>
            </a:r>
            <a:r>
              <a:rPr lang="en-US" altLang="zh-CN" sz="2000" dirty="0"/>
              <a:t>-</a:t>
            </a:r>
            <a:r>
              <a:rPr lang="zh-CN" altLang="en-US" sz="2000" dirty="0"/>
              <a:t>消费者问题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一组生产者进程和一组消费者进程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它们共享大小为</a:t>
            </a:r>
            <a:r>
              <a:rPr lang="en-US" altLang="zh-CN" sz="1600" dirty="0"/>
              <a:t>n</a:t>
            </a:r>
            <a:r>
              <a:rPr lang="zh-CN" altLang="en-US" sz="1600" dirty="0"/>
              <a:t>的缓冲区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未满可放，非空可读，否则阻塞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每次</a:t>
            </a:r>
            <a:r>
              <a:rPr lang="zh-CN" altLang="en-US" sz="1600" dirty="0">
                <a:solidFill>
                  <a:srgbClr val="FF0000"/>
                </a:solidFill>
              </a:rPr>
              <a:t>只允许一个</a:t>
            </a:r>
            <a:r>
              <a:rPr lang="zh-CN" altLang="en-US" sz="1600" dirty="0"/>
              <a:t>生产者</a:t>
            </a:r>
            <a:r>
              <a:rPr lang="en-US" altLang="zh-CN" sz="1600" dirty="0"/>
              <a:t>/</a:t>
            </a:r>
            <a:r>
              <a:rPr lang="zh-CN" altLang="en-US" sz="1600" dirty="0"/>
              <a:t>消费者放</a:t>
            </a:r>
            <a:r>
              <a:rPr lang="en-US" altLang="zh-CN" sz="1600" dirty="0"/>
              <a:t>/</a:t>
            </a:r>
            <a:r>
              <a:rPr lang="zh-CN" altLang="en-US" sz="1600" dirty="0"/>
              <a:t>读，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800" dirty="0"/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5E945B-6DB8-4B65-8491-4BAA0D858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13" y="1697042"/>
            <a:ext cx="1857777" cy="1662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02B33A-9F27-41D7-8144-F76EFB56F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67" y="4267523"/>
            <a:ext cx="1617270" cy="14661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B08111-BCE6-4CC3-8AA0-BECAAB44F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16" y="4151808"/>
            <a:ext cx="1737454" cy="1697578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2C77311-DFA0-496C-8608-3AD22D75CDBE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>
            <a:off x="6859870" y="5000597"/>
            <a:ext cx="17202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0525590-761C-46D4-BBF1-92CDDC992769}"/>
              </a:ext>
            </a:extLst>
          </p:cNvPr>
          <p:cNvSpPr txBox="1"/>
          <p:nvPr/>
        </p:nvSpPr>
        <p:spPr>
          <a:xfrm>
            <a:off x="8584117" y="1112325"/>
            <a:ext cx="1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生产者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7DC46D-E960-43E0-AC17-929D07C71ED3}"/>
              </a:ext>
            </a:extLst>
          </p:cNvPr>
          <p:cNvSpPr txBox="1"/>
          <p:nvPr/>
        </p:nvSpPr>
        <p:spPr>
          <a:xfrm>
            <a:off x="4993957" y="5911275"/>
            <a:ext cx="1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98B2717-EC5D-4A75-8482-D4C0992AF159}"/>
              </a:ext>
            </a:extLst>
          </p:cNvPr>
          <p:cNvSpPr txBox="1"/>
          <p:nvPr/>
        </p:nvSpPr>
        <p:spPr>
          <a:xfrm>
            <a:off x="8584117" y="5725244"/>
            <a:ext cx="1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缓冲区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1F18CBE-E977-49CC-9920-877C89F1887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9388802" y="3359904"/>
            <a:ext cx="0" cy="9076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8445345-BE63-48B8-8D14-38BC4E167847}"/>
              </a:ext>
            </a:extLst>
          </p:cNvPr>
          <p:cNvSpPr txBox="1"/>
          <p:nvPr/>
        </p:nvSpPr>
        <p:spPr>
          <a:xfrm>
            <a:off x="6064572" y="1750183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分析问题？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25BB56-0085-404C-B9A8-CEC006FBC8E7}"/>
              </a:ext>
            </a:extLst>
          </p:cNvPr>
          <p:cNvSpPr txBox="1"/>
          <p:nvPr/>
        </p:nvSpPr>
        <p:spPr>
          <a:xfrm>
            <a:off x="6064572" y="2254452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2"/>
            </a:pP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整理思路？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FEED63-E165-49BE-9F78-C87CE19D0477}"/>
              </a:ext>
            </a:extLst>
          </p:cNvPr>
          <p:cNvSpPr txBox="1"/>
          <p:nvPr/>
        </p:nvSpPr>
        <p:spPr>
          <a:xfrm>
            <a:off x="6064572" y="2763487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3"/>
            </a:pPr>
            <a:r>
              <a:rPr lang="zh-CN" altLang="en-US" sz="1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设置信号量？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207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进程同步：经典同步问题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生产者</a:t>
            </a:r>
            <a:r>
              <a:rPr lang="en-US" altLang="zh-CN" sz="2000" dirty="0"/>
              <a:t>-</a:t>
            </a:r>
            <a:r>
              <a:rPr lang="zh-CN" altLang="en-US" sz="2000" dirty="0"/>
              <a:t>消费者问题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一组生产者进程和一组消费者进程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它们共享大小为</a:t>
            </a:r>
            <a:r>
              <a:rPr lang="en-US" altLang="zh-CN" sz="1600" dirty="0"/>
              <a:t>n</a:t>
            </a:r>
            <a:r>
              <a:rPr lang="zh-CN" altLang="en-US" sz="1600" dirty="0"/>
              <a:t>的缓冲区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未满可放，非空可读，否则阻塞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每次</a:t>
            </a:r>
            <a:r>
              <a:rPr lang="zh-CN" altLang="en-US" sz="1600" dirty="0">
                <a:solidFill>
                  <a:srgbClr val="FF0000"/>
                </a:solidFill>
              </a:rPr>
              <a:t>只允许一个</a:t>
            </a:r>
            <a:r>
              <a:rPr lang="zh-CN" altLang="en-US" sz="1600" dirty="0"/>
              <a:t>生产者</a:t>
            </a:r>
            <a:r>
              <a:rPr lang="en-US" altLang="zh-CN" sz="1600" dirty="0"/>
              <a:t>/</a:t>
            </a:r>
            <a:r>
              <a:rPr lang="zh-CN" altLang="en-US" sz="1600" dirty="0"/>
              <a:t>消费者放</a:t>
            </a:r>
            <a:r>
              <a:rPr lang="en-US" altLang="zh-CN" sz="1600" dirty="0"/>
              <a:t>/</a:t>
            </a:r>
            <a:r>
              <a:rPr lang="zh-CN" altLang="en-US" sz="1600" dirty="0"/>
              <a:t>读，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800" dirty="0"/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accent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5E945B-6DB8-4B65-8491-4BAA0D858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913" y="1697042"/>
            <a:ext cx="1857777" cy="1662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02B33A-9F27-41D7-8144-F76EFB56F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67" y="4267523"/>
            <a:ext cx="1617270" cy="14661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B08111-BCE6-4CC3-8AA0-BECAAB44F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16" y="4151808"/>
            <a:ext cx="1737454" cy="1697578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2C77311-DFA0-496C-8608-3AD22D75CDBE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>
            <a:off x="6859870" y="5000597"/>
            <a:ext cx="17202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0525590-761C-46D4-BBF1-92CDDC992769}"/>
              </a:ext>
            </a:extLst>
          </p:cNvPr>
          <p:cNvSpPr txBox="1"/>
          <p:nvPr/>
        </p:nvSpPr>
        <p:spPr>
          <a:xfrm>
            <a:off x="8584117" y="1112325"/>
            <a:ext cx="1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生产者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7DC46D-E960-43E0-AC17-929D07C71ED3}"/>
              </a:ext>
            </a:extLst>
          </p:cNvPr>
          <p:cNvSpPr txBox="1"/>
          <p:nvPr/>
        </p:nvSpPr>
        <p:spPr>
          <a:xfrm>
            <a:off x="4993957" y="5911275"/>
            <a:ext cx="1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98B2717-EC5D-4A75-8482-D4C0992AF159}"/>
              </a:ext>
            </a:extLst>
          </p:cNvPr>
          <p:cNvSpPr txBox="1"/>
          <p:nvPr/>
        </p:nvSpPr>
        <p:spPr>
          <a:xfrm>
            <a:off x="8584117" y="5725244"/>
            <a:ext cx="1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缓冲区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1F18CBE-E977-49CC-9920-877C89F1887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9388802" y="3359904"/>
            <a:ext cx="0" cy="9076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8445345-BE63-48B8-8D14-38BC4E167847}"/>
              </a:ext>
            </a:extLst>
          </p:cNvPr>
          <p:cNvSpPr txBox="1"/>
          <p:nvPr/>
        </p:nvSpPr>
        <p:spPr>
          <a:xfrm>
            <a:off x="6064572" y="1750183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分析问题？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25BB56-0085-404C-B9A8-CEC006FBC8E7}"/>
              </a:ext>
            </a:extLst>
          </p:cNvPr>
          <p:cNvSpPr txBox="1"/>
          <p:nvPr/>
        </p:nvSpPr>
        <p:spPr>
          <a:xfrm>
            <a:off x="6064572" y="2254452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2"/>
            </a:pP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整理思路？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FEED63-E165-49BE-9F78-C87CE19D0477}"/>
              </a:ext>
            </a:extLst>
          </p:cNvPr>
          <p:cNvSpPr txBox="1"/>
          <p:nvPr/>
        </p:nvSpPr>
        <p:spPr>
          <a:xfrm>
            <a:off x="6064572" y="2763487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3"/>
            </a:pPr>
            <a:r>
              <a:rPr lang="zh-CN" altLang="en-US" sz="1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设置信号量？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6BD1033A-E460-454D-B76D-EDDBB6E7D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06" y="2956286"/>
            <a:ext cx="4358695" cy="28931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整型信号量，表示可用资源数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1400" dirty="0">
                <a:solidFill>
                  <a:srgbClr val="00627A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wait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原语，相当于进入区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void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S)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资源不够，循环等待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    while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(S &lt;= 0); 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 = S - 1;</a:t>
            </a:r>
            <a:endParaRPr lang="en-US" altLang="zh-CN" sz="140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// 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signal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原语，相当于退出区</a:t>
            </a:r>
            <a:endParaRPr lang="en-US" altLang="zh-CN" sz="1400" dirty="0">
              <a:solidFill>
                <a:srgbClr val="0033B3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void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signal(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S)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 = S + 1;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7392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1330D5-0BCE-431E-B790-F54A851FE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656">
                        <a14:foregroundMark x1="12623" y1="19016" x2="23934" y2="18689"/>
                        <a14:foregroundMark x1="16885" y1="16557" x2="39344" y2="19836"/>
                        <a14:foregroundMark x1="37541" y1="19016" x2="62951" y2="20000"/>
                        <a14:foregroundMark x1="62951" y1="20000" x2="81475" y2="16393"/>
                        <a14:foregroundMark x1="19016" y1="17869" x2="30492" y2="50492"/>
                        <a14:foregroundMark x1="30492" y1="50492" x2="29180" y2="61639"/>
                        <a14:foregroundMark x1="29180" y1="61639" x2="29180" y2="61639"/>
                        <a14:foregroundMark x1="16230" y1="70820" x2="37049" y2="72951"/>
                        <a14:foregroundMark x1="37049" y1="72951" x2="40984" y2="74918"/>
                        <a14:foregroundMark x1="57541" y1="78525" x2="87869" y2="71475"/>
                        <a14:foregroundMark x1="87049" y1="52787" x2="90656" y2="65738"/>
                        <a14:foregroundMark x1="90656" y1="65738" x2="90656" y2="65902"/>
                        <a14:foregroundMark x1="84590" y1="26721" x2="84590" y2="62459"/>
                        <a14:foregroundMark x1="57049" y1="75246" x2="76557" y2="7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46" y="4242354"/>
            <a:ext cx="1891689" cy="189168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527" y="1825625"/>
            <a:ext cx="10515600" cy="4667250"/>
          </a:xfrm>
        </p:spPr>
        <p:txBody>
          <a:bodyPr/>
          <a:lstStyle/>
          <a:p>
            <a:r>
              <a:rPr lang="zh-CN" altLang="en-US" dirty="0"/>
              <a:t>进程同步：经典同步问题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读者</a:t>
            </a:r>
            <a:r>
              <a:rPr lang="en-US" altLang="zh-CN" sz="2000" dirty="0"/>
              <a:t>-</a:t>
            </a:r>
            <a:r>
              <a:rPr lang="zh-CN" altLang="en-US" sz="2000" dirty="0"/>
              <a:t>写者问题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读者进程和写者两组并发进程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它们共享同一个文件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要求：</a:t>
            </a:r>
            <a:endParaRPr lang="en-US" altLang="zh-CN" sz="16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400" dirty="0"/>
              <a:t>允许</a:t>
            </a:r>
            <a:r>
              <a:rPr lang="zh-CN" altLang="en-US" sz="1400" dirty="0">
                <a:solidFill>
                  <a:srgbClr val="FF0000"/>
                </a:solidFill>
              </a:rPr>
              <a:t>多个读者</a:t>
            </a:r>
            <a:r>
              <a:rPr lang="zh-CN" altLang="en-US" sz="1400" dirty="0"/>
              <a:t>同时读</a:t>
            </a:r>
            <a:endParaRPr lang="en-US" altLang="zh-CN" sz="14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400" dirty="0"/>
              <a:t>只允许</a:t>
            </a:r>
            <a:r>
              <a:rPr lang="zh-CN" altLang="en-US" sz="1400" dirty="0">
                <a:solidFill>
                  <a:srgbClr val="FF0000"/>
                </a:solidFill>
              </a:rPr>
              <a:t>一个写者</a:t>
            </a:r>
            <a:r>
              <a:rPr lang="zh-CN" altLang="en-US" sz="1400" dirty="0"/>
              <a:t>写</a:t>
            </a:r>
            <a:endParaRPr lang="en-US" altLang="zh-CN" sz="14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400" dirty="0"/>
              <a:t>任一写者完成前，不可读写</a:t>
            </a:r>
            <a:endParaRPr lang="en-US" altLang="zh-CN" sz="14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400" dirty="0"/>
              <a:t>写者操作前，已有读者写者退出</a:t>
            </a:r>
            <a:endParaRPr lang="en-US" altLang="zh-CN" sz="14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endParaRPr lang="en-US" altLang="zh-CN" sz="14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800" dirty="0"/>
          </a:p>
          <a:p>
            <a:pPr marL="1371646" lvl="3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accent2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2C77311-DFA0-496C-8608-3AD22D75CDBE}"/>
              </a:ext>
            </a:extLst>
          </p:cNvPr>
          <p:cNvCxnSpPr>
            <a:cxnSpLocks/>
          </p:cNvCxnSpPr>
          <p:nvPr/>
        </p:nvCxnSpPr>
        <p:spPr>
          <a:xfrm flipH="1">
            <a:off x="7373100" y="5133763"/>
            <a:ext cx="17202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0525590-761C-46D4-BBF1-92CDDC992769}"/>
              </a:ext>
            </a:extLst>
          </p:cNvPr>
          <p:cNvSpPr txBox="1"/>
          <p:nvPr/>
        </p:nvSpPr>
        <p:spPr>
          <a:xfrm>
            <a:off x="9166405" y="1259957"/>
            <a:ext cx="1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7DC46D-E960-43E0-AC17-929D07C71ED3}"/>
              </a:ext>
            </a:extLst>
          </p:cNvPr>
          <p:cNvSpPr txBox="1"/>
          <p:nvPr/>
        </p:nvSpPr>
        <p:spPr>
          <a:xfrm>
            <a:off x="5629528" y="6038830"/>
            <a:ext cx="1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读者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98B2717-EC5D-4A75-8482-D4C0992AF159}"/>
              </a:ext>
            </a:extLst>
          </p:cNvPr>
          <p:cNvSpPr txBox="1"/>
          <p:nvPr/>
        </p:nvSpPr>
        <p:spPr>
          <a:xfrm>
            <a:off x="9166405" y="5894521"/>
            <a:ext cx="1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共享文件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1F18CBE-E977-49CC-9920-877C89F1887E}"/>
              </a:ext>
            </a:extLst>
          </p:cNvPr>
          <p:cNvCxnSpPr>
            <a:cxnSpLocks/>
          </p:cNvCxnSpPr>
          <p:nvPr/>
        </p:nvCxnSpPr>
        <p:spPr>
          <a:xfrm>
            <a:off x="9971090" y="3507536"/>
            <a:ext cx="0" cy="9076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8445345-BE63-48B8-8D14-38BC4E167847}"/>
              </a:ext>
            </a:extLst>
          </p:cNvPr>
          <p:cNvSpPr txBox="1"/>
          <p:nvPr/>
        </p:nvSpPr>
        <p:spPr>
          <a:xfrm>
            <a:off x="6082327" y="1883349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分析问题？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25BB56-0085-404C-B9A8-CEC006FBC8E7}"/>
              </a:ext>
            </a:extLst>
          </p:cNvPr>
          <p:cNvSpPr txBox="1"/>
          <p:nvPr/>
        </p:nvSpPr>
        <p:spPr>
          <a:xfrm>
            <a:off x="6082327" y="2387618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2"/>
            </a:pP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整理思路？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FEED63-E165-49BE-9F78-C87CE19D0477}"/>
              </a:ext>
            </a:extLst>
          </p:cNvPr>
          <p:cNvSpPr txBox="1"/>
          <p:nvPr/>
        </p:nvSpPr>
        <p:spPr>
          <a:xfrm>
            <a:off x="6082327" y="2896653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3"/>
            </a:pPr>
            <a:r>
              <a:rPr lang="zh-CN" altLang="en-US" sz="1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设置信号量？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1F3A0D-CDC6-4ED6-8AB1-7CCC06490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74" b="93770" l="10000" r="92131">
                        <a14:foregroundMark x1="39180" y1="8361" x2="60492" y2="7213"/>
                        <a14:foregroundMark x1="60492" y1="7213" x2="61475" y2="7541"/>
                        <a14:foregroundMark x1="31639" y1="76230" x2="66066" y2="75082"/>
                        <a14:foregroundMark x1="66066" y1="75082" x2="53607" y2="78525"/>
                        <a14:foregroundMark x1="53607" y1="78525" x2="66557" y2="85738"/>
                        <a14:foregroundMark x1="43607" y1="74918" x2="54262" y2="74918"/>
                        <a14:foregroundMark x1="54262" y1="74918" x2="64426" y2="83115"/>
                        <a14:foregroundMark x1="64426" y1="83115" x2="54262" y2="80000"/>
                        <a14:foregroundMark x1="54262" y1="80000" x2="65902" y2="83115"/>
                        <a14:foregroundMark x1="65902" y1="83115" x2="65082" y2="85574"/>
                        <a14:foregroundMark x1="55410" y1="77541" x2="59836" y2="86557"/>
                        <a14:foregroundMark x1="59836" y1="86557" x2="73443" y2="90000"/>
                        <a14:foregroundMark x1="73443" y1="90000" x2="73443" y2="89836"/>
                        <a14:foregroundMark x1="52459" y1="94098" x2="85246" y2="92623"/>
                        <a14:foregroundMark x1="70328" y1="92131" x2="80164" y2="90492"/>
                        <a14:foregroundMark x1="80164" y1="90492" x2="86066" y2="86885"/>
                        <a14:foregroundMark x1="92295" y1="76230" x2="92295" y2="86885"/>
                        <a14:foregroundMark x1="44262" y1="76557" x2="49344" y2="84426"/>
                        <a14:foregroundMark x1="49344" y1="84426" x2="53607" y2="84590"/>
                        <a14:foregroundMark x1="63934" y1="75410" x2="71639" y2="80328"/>
                        <a14:foregroundMark x1="71639" y1="80328" x2="68033" y2="75738"/>
                        <a14:foregroundMark x1="61967" y1="71639" x2="72459" y2="71148"/>
                        <a14:foregroundMark x1="69344" y1="74754" x2="70820" y2="84426"/>
                        <a14:foregroundMark x1="70820" y1="84426" x2="68852" y2="84426"/>
                        <a14:foregroundMark x1="64098" y1="82131" x2="73770" y2="87049"/>
                        <a14:foregroundMark x1="63115" y1="79508" x2="73443" y2="79672"/>
                        <a14:foregroundMark x1="47377" y1="72951" x2="52459" y2="80656"/>
                        <a14:foregroundMark x1="52459" y1="80656" x2="54754" y2="80000"/>
                        <a14:foregroundMark x1="43115" y1="78033" x2="44754" y2="85082"/>
                        <a14:foregroundMark x1="51967" y1="81967" x2="59344" y2="86393"/>
                        <a14:foregroundMark x1="46066" y1="70328" x2="56066" y2="70000"/>
                        <a14:foregroundMark x1="43607" y1="5574" x2="45574" y2="5574"/>
                        <a14:foregroundMark x1="45410" y1="68525" x2="60328" y2="68361"/>
                        <a14:foregroundMark x1="60328" y1="68361" x2="60820" y2="68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366" y="1684259"/>
            <a:ext cx="1833449" cy="18334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2824FB-570E-41EA-95AE-19755C4B3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639" l="4262" r="93279">
                        <a14:foregroundMark x1="27541" y1="11475" x2="39180" y2="18197"/>
                        <a14:foregroundMark x1="82131" y1="14918" x2="89344" y2="20820"/>
                        <a14:foregroundMark x1="89344" y1="20820" x2="90000" y2="22623"/>
                        <a14:foregroundMark x1="92951" y1="27869" x2="93279" y2="33934"/>
                        <a14:foregroundMark x1="90984" y1="46885" x2="91475" y2="56230"/>
                        <a14:foregroundMark x1="91475" y1="56230" x2="91311" y2="56557"/>
                        <a14:foregroundMark x1="71148" y1="89508" x2="71803" y2="91967"/>
                        <a14:foregroundMark x1="6230" y1="47541" x2="8689" y2="56230"/>
                        <a14:foregroundMark x1="8689" y1="56230" x2="8689" y2="56230"/>
                        <a14:foregroundMark x1="5574" y1="46230" x2="4262" y2="53279"/>
                        <a14:foregroundMark x1="53770" y1="79344" x2="55902" y2="79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53" y="4287837"/>
            <a:ext cx="1800722" cy="18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72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E58B16-E9EB-4912-8E52-E11B8EDE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什么是进程？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21368-69A2-4F30-9CE8-5FBF3468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进程的特征</a:t>
            </a:r>
            <a:endParaRPr lang="en-US" altLang="zh-CN" dirty="0">
              <a:solidFill>
                <a:srgbClr val="FFC000"/>
              </a:solidFill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动态性：由创建而生，由撤销而亡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并发性：多个进程同时运行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独立性：独立资源分配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异步性：相互独立、互不干扰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BD246D-DC6C-4FC3-93D9-15042273B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43" y="1347900"/>
            <a:ext cx="5138507" cy="44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527" y="1825625"/>
            <a:ext cx="10515600" cy="4667250"/>
          </a:xfrm>
        </p:spPr>
        <p:txBody>
          <a:bodyPr/>
          <a:lstStyle/>
          <a:p>
            <a:r>
              <a:rPr lang="zh-CN" altLang="en-US" dirty="0"/>
              <a:t>进程同步：经典同步问题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哲学家进餐问题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600" dirty="0"/>
              <a:t>5</a:t>
            </a:r>
            <a:r>
              <a:rPr lang="zh-CN" altLang="en-US" sz="1600" dirty="0"/>
              <a:t>名哲学家，每</a:t>
            </a:r>
            <a:r>
              <a:rPr lang="en-US" altLang="zh-CN" sz="1600" dirty="0"/>
              <a:t>2</a:t>
            </a:r>
            <a:r>
              <a:rPr lang="zh-CN" altLang="en-US" sz="1600" dirty="0"/>
              <a:t>人间有一根筷子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每</a:t>
            </a:r>
            <a:r>
              <a:rPr lang="en-US" altLang="zh-CN" sz="1600" dirty="0"/>
              <a:t>2</a:t>
            </a:r>
            <a:r>
              <a:rPr lang="zh-CN" altLang="en-US" sz="1600" dirty="0"/>
              <a:t>根筷子间有一碗米饭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哲学家要么思考，要么进餐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要求：</a:t>
            </a:r>
            <a:endParaRPr lang="en-US" altLang="zh-CN" sz="16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400" dirty="0"/>
              <a:t>拿起左右</a:t>
            </a:r>
            <a:r>
              <a:rPr lang="zh-CN" altLang="en-US" sz="1400" dirty="0">
                <a:solidFill>
                  <a:srgbClr val="FF0000"/>
                </a:solidFill>
              </a:rPr>
              <a:t>两根</a:t>
            </a:r>
            <a:r>
              <a:rPr lang="zh-CN" altLang="en-US" sz="1400" dirty="0"/>
              <a:t>筷子才能进餐</a:t>
            </a:r>
            <a:endParaRPr lang="en-US" altLang="zh-CN" sz="14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400" dirty="0"/>
              <a:t>一根一根地拿起，若其中任一筷子在他人手上，等待</a:t>
            </a:r>
            <a:endParaRPr lang="en-US" altLang="zh-CN" sz="14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400" dirty="0"/>
              <a:t>进餐完成后，放下筷子，继续思考</a:t>
            </a:r>
            <a:endParaRPr lang="en-US" altLang="zh-CN" sz="14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endParaRPr lang="en-US" altLang="zh-CN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8445345-BE63-48B8-8D14-38BC4E167847}"/>
              </a:ext>
            </a:extLst>
          </p:cNvPr>
          <p:cNvSpPr txBox="1"/>
          <p:nvPr/>
        </p:nvSpPr>
        <p:spPr>
          <a:xfrm>
            <a:off x="5415554" y="1948187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分析问题？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25BB56-0085-404C-B9A8-CEC006FBC8E7}"/>
              </a:ext>
            </a:extLst>
          </p:cNvPr>
          <p:cNvSpPr txBox="1"/>
          <p:nvPr/>
        </p:nvSpPr>
        <p:spPr>
          <a:xfrm>
            <a:off x="5415554" y="2452456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2"/>
            </a:pP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整理思路？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FEED63-E165-49BE-9F78-C87CE19D0477}"/>
              </a:ext>
            </a:extLst>
          </p:cNvPr>
          <p:cNvSpPr txBox="1"/>
          <p:nvPr/>
        </p:nvSpPr>
        <p:spPr>
          <a:xfrm>
            <a:off x="5415554" y="2914408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3"/>
            </a:pPr>
            <a:r>
              <a:rPr lang="zh-CN" altLang="en-US" sz="1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设置信号量？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2F57B9-853B-46EF-B97D-50046DFC9CB0}"/>
              </a:ext>
            </a:extLst>
          </p:cNvPr>
          <p:cNvGrpSpPr>
            <a:grpSpLocks noChangeAspect="1"/>
          </p:cNvGrpSpPr>
          <p:nvPr/>
        </p:nvGrpSpPr>
        <p:grpSpPr>
          <a:xfrm>
            <a:off x="7491188" y="1197238"/>
            <a:ext cx="4229954" cy="4463523"/>
            <a:chOff x="7430228" y="1048655"/>
            <a:chExt cx="4229954" cy="446352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322CCBE-A32F-405D-807B-709B4094BC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333" b="55833" l="73000" r="94000">
                          <a14:foregroundMark x1="80833" y1="52500" x2="80833" y2="55833"/>
                          <a14:foregroundMark x1="75500" y1="42000" x2="79500" y2="42500"/>
                          <a14:foregroundMark x1="83333" y1="41500" x2="86500" y2="42500"/>
                          <a14:foregroundMark x1="83333" y1="42000" x2="86167" y2="43333"/>
                          <a14:foregroundMark x1="76667" y1="42833" x2="79667" y2="44167"/>
                          <a14:foregroundMark x1="73833" y1="43667" x2="74333" y2="48833"/>
                          <a14:foregroundMark x1="92667" y1="36833" x2="91500" y2="48500"/>
                          <a14:foregroundMark x1="77833" y1="26167" x2="91833" y2="30667"/>
                          <a14:foregroundMark x1="91833" y1="30667" x2="88000" y2="48833"/>
                          <a14:foregroundMark x1="81833" y1="54333" x2="84167" y2="52167"/>
                          <a14:foregroundMark x1="90333" y1="45167" x2="90333" y2="45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76" t="21974" r="3319" b="42899"/>
            <a:stretch/>
          </p:blipFill>
          <p:spPr bwMode="auto">
            <a:xfrm>
              <a:off x="10633171" y="2261945"/>
              <a:ext cx="1027011" cy="1371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7B8DDB6-F296-482B-AA36-1F280A236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6897" r="91264">
                          <a14:foregroundMark x1="6897" y1="51429" x2="6897" y2="51429"/>
                          <a14:foregroundMark x1="75632" y1="50000" x2="75632" y2="50000"/>
                          <a14:foregroundMark x1="91264" y1="50857" x2="91264" y2="50857"/>
                          <a14:backgroundMark x1="63678" y1="54857" x2="75402" y2="55714"/>
                          <a14:backgroundMark x1="75402" y1="55714" x2="87586" y2="55429"/>
                          <a14:backgroundMark x1="87586" y1="55429" x2="89425" y2="55429"/>
                          <a14:backgroundMark x1="6667" y1="53429" x2="25747" y2="54857"/>
                          <a14:backgroundMark x1="34943" y1="54857" x2="54253" y2="54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095586" y="4544343"/>
              <a:ext cx="948282" cy="499286"/>
            </a:xfrm>
            <a:prstGeom prst="rect">
              <a:avLst/>
            </a:prstGeom>
            <a:noFill/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CE81B794-65DD-4333-93F8-A4EEAD42C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6897" r="91264">
                          <a14:foregroundMark x1="6897" y1="51429" x2="6897" y2="51429"/>
                          <a14:foregroundMark x1="75632" y1="50000" x2="75632" y2="50000"/>
                          <a14:foregroundMark x1="91264" y1="50857" x2="91264" y2="50857"/>
                          <a14:backgroundMark x1="63678" y1="54857" x2="75402" y2="55714"/>
                          <a14:backgroundMark x1="75402" y1="55714" x2="87586" y2="55429"/>
                          <a14:backgroundMark x1="87586" y1="55429" x2="89425" y2="55429"/>
                          <a14:backgroundMark x1="6667" y1="53429" x2="25747" y2="54857"/>
                          <a14:backgroundMark x1="34943" y1="54857" x2="54253" y2="54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32845">
              <a:off x="10323354" y="3659118"/>
              <a:ext cx="1042408" cy="390938"/>
            </a:xfrm>
            <a:prstGeom prst="rect">
              <a:avLst/>
            </a:prstGeom>
            <a:noFill/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8C50B5ED-8086-4BCD-961C-5FF691476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6897" r="91264">
                          <a14:foregroundMark x1="6897" y1="51429" x2="6897" y2="51429"/>
                          <a14:foregroundMark x1="75632" y1="50000" x2="75632" y2="50000"/>
                          <a14:foregroundMark x1="91264" y1="50857" x2="91264" y2="50857"/>
                          <a14:backgroundMark x1="63678" y1="54857" x2="75402" y2="55714"/>
                          <a14:backgroundMark x1="75402" y1="55714" x2="87586" y2="55429"/>
                          <a14:backgroundMark x1="87586" y1="55429" x2="89425" y2="55429"/>
                          <a14:backgroundMark x1="6667" y1="53429" x2="25747" y2="54857"/>
                          <a14:backgroundMark x1="34943" y1="54857" x2="54253" y2="54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819581">
              <a:off x="9856773" y="1929242"/>
              <a:ext cx="1042408" cy="390939"/>
            </a:xfrm>
            <a:prstGeom prst="rect">
              <a:avLst/>
            </a:prstGeom>
            <a:noFill/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612ADB8B-9C44-436D-9506-F99C926DE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6897" r="91264">
                          <a14:foregroundMark x1="6897" y1="51429" x2="6897" y2="51429"/>
                          <a14:foregroundMark x1="75632" y1="50000" x2="75632" y2="50000"/>
                          <a14:foregroundMark x1="91264" y1="50857" x2="91264" y2="50857"/>
                          <a14:backgroundMark x1="63678" y1="54857" x2="75402" y2="55714"/>
                          <a14:backgroundMark x1="75402" y1="55714" x2="87586" y2="55429"/>
                          <a14:backgroundMark x1="87586" y1="55429" x2="89425" y2="55429"/>
                          <a14:backgroundMark x1="6667" y1="53429" x2="25747" y2="54857"/>
                          <a14:backgroundMark x1="34943" y1="54857" x2="54253" y2="54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954477">
              <a:off x="8215753" y="1988686"/>
              <a:ext cx="1042408" cy="390939"/>
            </a:xfrm>
            <a:prstGeom prst="rect">
              <a:avLst/>
            </a:prstGeom>
            <a:noFill/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F63BF9CF-A0CF-4B52-ACE3-74DA4C3F3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6897" r="91264">
                          <a14:foregroundMark x1="6897" y1="51429" x2="6897" y2="51429"/>
                          <a14:foregroundMark x1="75632" y1="50000" x2="75632" y2="50000"/>
                          <a14:foregroundMark x1="91264" y1="50857" x2="91264" y2="50857"/>
                          <a14:backgroundMark x1="63678" y1="54857" x2="75402" y2="55714"/>
                          <a14:backgroundMark x1="75402" y1="55714" x2="87586" y2="55429"/>
                          <a14:backgroundMark x1="87586" y1="55429" x2="89425" y2="55429"/>
                          <a14:backgroundMark x1="6667" y1="53429" x2="25747" y2="54857"/>
                          <a14:backgroundMark x1="34943" y1="54857" x2="54253" y2="54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75443">
              <a:off x="7774716" y="3677530"/>
              <a:ext cx="1042408" cy="390939"/>
            </a:xfrm>
            <a:prstGeom prst="rect">
              <a:avLst/>
            </a:prstGeom>
            <a:noFill/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1BE0DA-E7C4-4096-BCE3-0651BB85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84" b="91502" l="9508" r="90000">
                          <a14:foregroundMark x1="48033" y1="91502" x2="48033" y2="91502"/>
                          <a14:foregroundMark x1="9508" y1="48814" x2="9508" y2="48814"/>
                          <a14:foregroundMark x1="21967" y1="20751" x2="21967" y2="207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17" y="2889043"/>
              <a:ext cx="683004" cy="566558"/>
            </a:xfrm>
            <a:prstGeom prst="rect">
              <a:avLst/>
            </a:prstGeom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91D4C03C-06C1-4164-9CB4-296E435BEE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00" b="34667" l="38000" r="60667">
                          <a14:foregroundMark x1="48167" y1="20667" x2="49500" y2="21667"/>
                          <a14:foregroundMark x1="46667" y1="20167" x2="51333" y2="22667"/>
                          <a14:foregroundMark x1="55000" y1="20833" x2="58167" y2="22167"/>
                          <a14:foregroundMark x1="55500" y1="20667" x2="59167" y2="19500"/>
                          <a14:foregroundMark x1="57333" y1="20167" x2="55167" y2="24333"/>
                          <a14:foregroundMark x1="50833" y1="31833" x2="53167" y2="32833"/>
                          <a14:foregroundMark x1="53667" y1="31833" x2="52333" y2="34667"/>
                          <a14:foregroundMark x1="40167" y1="12333" x2="41500" y2="24500"/>
                          <a14:foregroundMark x1="41500" y1="24500" x2="41500" y2="24500"/>
                          <a14:foregroundMark x1="52167" y1="5833" x2="55500" y2="4500"/>
                          <a14:foregroundMark x1="59667" y1="10000" x2="59667" y2="27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83" t="2146" r="36486" b="65054"/>
            <a:stretch/>
          </p:blipFill>
          <p:spPr bwMode="auto">
            <a:xfrm>
              <a:off x="9016673" y="1048655"/>
              <a:ext cx="1106109" cy="1280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51BE46FE-62A6-48DB-A8E6-93E3E863F8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500" b="54667" l="7167" r="28333">
                          <a14:foregroundMark x1="16167" y1="42167" x2="20167" y2="41667"/>
                          <a14:foregroundMark x1="16000" y1="41167" x2="21000" y2="44333"/>
                          <a14:foregroundMark x1="17000" y1="41167" x2="22000" y2="43667"/>
                          <a14:foregroundMark x1="23833" y1="42167" x2="25833" y2="43500"/>
                          <a14:foregroundMark x1="23500" y1="41333" x2="26833" y2="42667"/>
                          <a14:foregroundMark x1="25833" y1="40833" x2="25833" y2="44833"/>
                          <a14:foregroundMark x1="19833" y1="52667" x2="21000" y2="54333"/>
                          <a14:foregroundMark x1="26167" y1="50833" x2="24000" y2="52833"/>
                          <a14:foregroundMark x1="28000" y1="32000" x2="28500" y2="39000"/>
                          <a14:foregroundMark x1="8167" y1="33333" x2="9667" y2="46500"/>
                          <a14:foregroundMark x1="9667" y1="46500" x2="9000" y2="40333"/>
                          <a14:foregroundMark x1="22167" y1="54167" x2="20333" y2="5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" t="21102" r="68900" b="43771"/>
            <a:stretch/>
          </p:blipFill>
          <p:spPr bwMode="auto">
            <a:xfrm>
              <a:off x="7430228" y="2261945"/>
              <a:ext cx="1027011" cy="1371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8957B893-E11E-4B0F-9A31-B05A3BFEB8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500" b="94167" l="20667" r="42167">
                          <a14:foregroundMark x1="32500" y1="91333" x2="37000" y2="91333"/>
                          <a14:foregroundMark x1="34333" y1="93000" x2="34833" y2="94333"/>
                          <a14:foregroundMark x1="28333" y1="80667" x2="32333" y2="79667"/>
                          <a14:foregroundMark x1="28167" y1="80500" x2="32333" y2="81500"/>
                          <a14:foregroundMark x1="37000" y1="80167" x2="39667" y2="80167"/>
                          <a14:foregroundMark x1="37000" y1="80167" x2="40667" y2="80000"/>
                          <a14:foregroundMark x1="39667" y1="79500" x2="37000" y2="83000"/>
                          <a14:foregroundMark x1="37833" y1="78833" x2="36667" y2="81167"/>
                          <a14:foregroundMark x1="20667" y1="73167" x2="20667" y2="7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99" t="60160" r="54976" b="4936"/>
            <a:stretch/>
          </p:blipFill>
          <p:spPr bwMode="auto">
            <a:xfrm>
              <a:off x="8134600" y="4112619"/>
              <a:ext cx="1027763" cy="136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2CED3A1C-AC21-49E1-9FA0-B240202E41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333" b="93333" l="56500" r="78667">
                          <a14:foregroundMark x1="61500" y1="81167" x2="74167" y2="80500"/>
                          <a14:foregroundMark x1="74167" y1="80500" x2="74167" y2="80500"/>
                          <a14:foregroundMark x1="61000" y1="80833" x2="69500" y2="82167"/>
                          <a14:foregroundMark x1="59167" y1="80500" x2="65667" y2="83500"/>
                          <a14:foregroundMark x1="60333" y1="80500" x2="64000" y2="79833"/>
                          <a14:foregroundMark x1="66167" y1="81333" x2="72167" y2="79833"/>
                          <a14:foregroundMark x1="62500" y1="92500" x2="65333" y2="93333"/>
                          <a14:foregroundMark x1="59833" y1="89500" x2="70500" y2="88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0" t="58712" r="18467" b="4497"/>
            <a:stretch/>
          </p:blipFill>
          <p:spPr bwMode="auto">
            <a:xfrm>
              <a:off x="9977091" y="4075795"/>
              <a:ext cx="1078854" cy="1436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5D986BA8-D0EC-4E87-BE54-FB1DE5ACB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84" b="91502" l="9508" r="90000">
                          <a14:foregroundMark x1="48033" y1="91502" x2="48033" y2="91502"/>
                          <a14:foregroundMark x1="9508" y1="48814" x2="9508" y2="48814"/>
                          <a14:foregroundMark x1="21967" y1="20751" x2="21967" y2="207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4079" y="2353843"/>
              <a:ext cx="683004" cy="566558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692B84D-1018-4BCD-B0D0-587ACB8EC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84" b="91502" l="9508" r="90000">
                          <a14:foregroundMark x1="48033" y1="91502" x2="48033" y2="91502"/>
                          <a14:foregroundMark x1="9508" y1="48814" x2="9508" y2="48814"/>
                          <a14:foregroundMark x1="21967" y1="20751" x2="21967" y2="207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0167" y="2889043"/>
              <a:ext cx="683004" cy="566558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CBA5390-2CC6-4D7E-ACFA-181B64AF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84" b="91502" l="9508" r="90000">
                          <a14:foregroundMark x1="48033" y1="91502" x2="48033" y2="91502"/>
                          <a14:foregroundMark x1="9508" y1="48814" x2="9508" y2="48814"/>
                          <a14:foregroundMark x1="21967" y1="20751" x2="21967" y2="207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80" y="3633880"/>
              <a:ext cx="683004" cy="566558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91DF59C-23FB-46E9-96A9-3C1522AE0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84" b="91502" l="9508" r="90000">
                          <a14:foregroundMark x1="48033" y1="91502" x2="48033" y2="91502"/>
                          <a14:foregroundMark x1="9508" y1="48814" x2="9508" y2="48814"/>
                          <a14:foregroundMark x1="21967" y1="20751" x2="21967" y2="207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877" y="3633880"/>
              <a:ext cx="683004" cy="566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661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进程之间是怎么协作的？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527" y="1825625"/>
            <a:ext cx="10515600" cy="4667250"/>
          </a:xfrm>
        </p:spPr>
        <p:txBody>
          <a:bodyPr/>
          <a:lstStyle/>
          <a:p>
            <a:r>
              <a:rPr lang="zh-CN" altLang="en-US" dirty="0"/>
              <a:t>进程同步：经典同步问题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吸烟者问题</a:t>
            </a:r>
            <a:endParaRPr lang="en-US" altLang="zh-CN" sz="20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三个抽烟者进程，一个供应者进程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抽烟者需要三种材料卷烟：烟草、纸和胶水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三个抽烟者分别拥有烟草、纸、胶水</a:t>
            </a:r>
            <a:endParaRPr lang="en-US" altLang="zh-CN" sz="1600" dirty="0"/>
          </a:p>
          <a:p>
            <a:pPr marL="914423" lvl="2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1600" dirty="0"/>
              <a:t>要求：</a:t>
            </a:r>
            <a:endParaRPr lang="en-US" altLang="zh-CN" sz="16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400" dirty="0"/>
              <a:t>供应者无限提供三种材料，但每次只提供</a:t>
            </a:r>
            <a:r>
              <a:rPr lang="zh-CN" altLang="en-US" sz="1400" dirty="0">
                <a:solidFill>
                  <a:srgbClr val="FF0000"/>
                </a:solidFill>
              </a:rPr>
              <a:t>两种</a:t>
            </a:r>
            <a:endParaRPr lang="en-US" altLang="zh-CN" sz="14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400" dirty="0"/>
              <a:t>拥有第三种材料的抽烟者卷烟成功并抽掉</a:t>
            </a:r>
            <a:endParaRPr lang="en-US" altLang="zh-CN" sz="14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400" dirty="0"/>
              <a:t>抽烟成功者给供应者发信号：已完成</a:t>
            </a:r>
            <a:endParaRPr lang="en-US" altLang="zh-CN" sz="1400" dirty="0"/>
          </a:p>
          <a:p>
            <a:pPr marL="1371623" lvl="3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400" dirty="0"/>
              <a:t>供应者收到完成信号后再提供两种材料放到桌子上</a:t>
            </a:r>
            <a:endParaRPr lang="en-US" altLang="zh-CN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8445345-BE63-48B8-8D14-38BC4E167847}"/>
              </a:ext>
            </a:extLst>
          </p:cNvPr>
          <p:cNvSpPr txBox="1"/>
          <p:nvPr/>
        </p:nvSpPr>
        <p:spPr>
          <a:xfrm>
            <a:off x="5588279" y="1679052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/>
            </a:pPr>
            <a:r>
              <a:rPr lang="zh-CN" altLang="en-US" sz="1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分析问题？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25BB56-0085-404C-B9A8-CEC006FBC8E7}"/>
              </a:ext>
            </a:extLst>
          </p:cNvPr>
          <p:cNvSpPr txBox="1"/>
          <p:nvPr/>
        </p:nvSpPr>
        <p:spPr>
          <a:xfrm>
            <a:off x="5588279" y="2183321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2"/>
            </a:pP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整理思路？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F5A5D50-9B42-4397-AE9E-6CC11FC26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115" r="98361">
                        <a14:foregroundMark x1="2787" y1="35750" x2="3115" y2="70000"/>
                        <a14:foregroundMark x1="3115" y1="70000" x2="21639" y2="77250"/>
                        <a14:foregroundMark x1="90984" y1="36000" x2="94426" y2="67000"/>
                        <a14:foregroundMark x1="94426" y1="67000" x2="93443" y2="78250"/>
                        <a14:foregroundMark x1="98361" y1="36000" x2="98361" y2="74250"/>
                        <a14:foregroundMark x1="98361" y1="74250" x2="98197" y2="7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575" y="2333259"/>
            <a:ext cx="3854897" cy="202919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FFEED63-E165-49BE-9F78-C87CE19D0477}"/>
              </a:ext>
            </a:extLst>
          </p:cNvPr>
          <p:cNvSpPr txBox="1"/>
          <p:nvPr/>
        </p:nvSpPr>
        <p:spPr>
          <a:xfrm>
            <a:off x="5588279" y="2645273"/>
            <a:ext cx="19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3"/>
            </a:pPr>
            <a:r>
              <a:rPr lang="zh-CN" altLang="en-US" sz="18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设置信号量？</a:t>
            </a:r>
            <a:endParaRPr lang="en-US" altLang="zh-CN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73B7B9-DFFB-4F64-9C19-0C5923B5C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45" b="95428" l="4667" r="97667">
                        <a14:foregroundMark x1="37500" y1="2950" x2="48500" y2="8407"/>
                        <a14:foregroundMark x1="48500" y1="8407" x2="48333" y2="7817"/>
                        <a14:foregroundMark x1="36333" y1="3245" x2="44167" y2="3540"/>
                        <a14:foregroundMark x1="41333" y1="4130" x2="45500" y2="8850"/>
                        <a14:foregroundMark x1="30500" y1="20354" x2="41667" y2="25221"/>
                        <a14:foregroundMark x1="30500" y1="26254" x2="26833" y2="35841"/>
                        <a14:foregroundMark x1="26833" y1="35841" x2="27667" y2="34808"/>
                        <a14:foregroundMark x1="31167" y1="23304" x2="33833" y2="29499"/>
                        <a14:foregroundMark x1="30500" y1="19912" x2="40667" y2="28319"/>
                        <a14:foregroundMark x1="36000" y1="26401" x2="40167" y2="28319"/>
                        <a14:foregroundMark x1="10833" y1="36283" x2="4833" y2="59882"/>
                        <a14:foregroundMark x1="32000" y1="88201" x2="44167" y2="95428"/>
                        <a14:foregroundMark x1="44167" y1="95428" x2="45500" y2="94985"/>
                        <a14:foregroundMark x1="36000" y1="42183" x2="46500" y2="43658"/>
                        <a14:foregroundMark x1="46500" y1="43658" x2="80000" y2="41298"/>
                        <a14:foregroundMark x1="76500" y1="38791" x2="88500" y2="41740"/>
                        <a14:foregroundMark x1="88500" y1="41740" x2="90000" y2="43215"/>
                        <a14:foregroundMark x1="94167" y1="41445" x2="97667" y2="43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24" y="1108722"/>
            <a:ext cx="1149440" cy="12988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1A3E99-8F71-4FB8-B12A-CB2768492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4" b="89822" l="7213" r="90820">
                        <a14:foregroundMark x1="74754" y1="80407" x2="75246" y2="83715"/>
                        <a14:foregroundMark x1="7377" y1="56234" x2="13607" y2="59288"/>
                        <a14:foregroundMark x1="10328" y1="67430" x2="9344" y2="68702"/>
                        <a14:foregroundMark x1="42131" y1="60814" x2="49508" y2="62595"/>
                        <a14:foregroundMark x1="63115" y1="45547" x2="68852" y2="44529"/>
                        <a14:foregroundMark x1="73443" y1="55216" x2="74098" y2="61069"/>
                        <a14:foregroundMark x1="90656" y1="65394" x2="90820" y2="68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42" y="3237363"/>
            <a:ext cx="1029657" cy="663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79441A-413F-481C-BC5D-89518D418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57" y="3213835"/>
            <a:ext cx="523759" cy="686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6F7621-D636-457D-99EF-D688E5693FD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7541" y1="55082" x2="68689" y2="26721"/>
                        <a14:foregroundMark x1="61311" y1="30328" x2="43934" y2="408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73" t="14361" r="15265" b="21161"/>
          <a:stretch/>
        </p:blipFill>
        <p:spPr>
          <a:xfrm>
            <a:off x="10543126" y="3180043"/>
            <a:ext cx="766947" cy="7780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EE9992-9836-4257-93E7-9DDFCC4EA8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52" b="90820" l="10000" r="90000">
                        <a14:foregroundMark x1="42787" y1="9016" x2="50000" y2="9344"/>
                        <a14:foregroundMark x1="42131" y1="40492" x2="44262" y2="46066"/>
                        <a14:foregroundMark x1="49344" y1="40000" x2="52787" y2="43279"/>
                        <a14:foregroundMark x1="42459" y1="80000" x2="40328" y2="86721"/>
                        <a14:foregroundMark x1="46885" y1="88689" x2="51639" y2="90820"/>
                        <a14:foregroundMark x1="48525" y1="41639" x2="50984" y2="46393"/>
                        <a14:foregroundMark x1="77705" y1="36230" x2="78033" y2="36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81" y="4025519"/>
            <a:ext cx="1636310" cy="16363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F1E90BD-83B5-4704-906C-1FE9235237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92" b="90000" l="10000" r="90000">
                        <a14:foregroundMark x1="38689" y1="9180" x2="44262" y2="8689"/>
                        <a14:foregroundMark x1="64098" y1="17705" x2="72787" y2="12131"/>
                        <a14:foregroundMark x1="72787" y1="12131" x2="70000" y2="22295"/>
                        <a14:foregroundMark x1="77869" y1="9508" x2="78689" y2="6557"/>
                        <a14:foregroundMark x1="77049" y1="3607" x2="77147" y2="3115"/>
                        <a14:foregroundMark x1="77705" y1="3279" x2="77840" y2="3115"/>
                        <a14:foregroundMark x1="66230" y1="26393" x2="70820" y2="26885"/>
                        <a14:foregroundMark x1="46557" y1="88361" x2="59672" y2="88852"/>
                        <a14:foregroundMark x1="59672" y1="88852" x2="60000" y2="89016"/>
                        <a14:foregroundMark x1="48689" y1="28852" x2="54918" y2="32787"/>
                        <a14:foregroundMark x1="55902" y1="30492" x2="47377" y2="29016"/>
                        <a14:foregroundMark x1="47377" y1="29016" x2="49180" y2="28197"/>
                        <a14:foregroundMark x1="52295" y1="28852" x2="45410" y2="30492"/>
                        <a14:foregroundMark x1="48689" y1="31148" x2="57377" y2="34098"/>
                        <a14:foregroundMark x1="57377" y1="34098" x2="56557" y2="31639"/>
                        <a14:foregroundMark x1="37541" y1="40164" x2="38852" y2="45574"/>
                        <a14:backgroundMark x1="78361" y1="3115" x2="79672" y2="1639"/>
                        <a14:backgroundMark x1="78525" y1="2623" x2="78525" y2="2623"/>
                        <a14:backgroundMark x1="78525" y1="2623" x2="78525" y2="2459"/>
                        <a14:backgroundMark x1="79016" y1="1967" x2="79016" y2="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16" y="4025519"/>
            <a:ext cx="1636310" cy="163631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7B1FD6B-9369-4DB5-8D56-EB0D57B2D9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230" b="95246" l="10000" r="90000">
                        <a14:foregroundMark x1="45902" y1="5902" x2="55082" y2="9836"/>
                        <a14:foregroundMark x1="55082" y1="9836" x2="46230" y2="6393"/>
                        <a14:foregroundMark x1="51148" y1="42623" x2="48689" y2="69016"/>
                        <a14:foregroundMark x1="48033" y1="41475" x2="48197" y2="42295"/>
                        <a14:foregroundMark x1="52295" y1="90000" x2="50328" y2="95246"/>
                        <a14:foregroundMark x1="52623" y1="90820" x2="60492" y2="94262"/>
                        <a14:foregroundMark x1="60492" y1="94262" x2="60492" y2="94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445" y="4025519"/>
            <a:ext cx="1636310" cy="1636310"/>
          </a:xfrm>
          <a:prstGeom prst="rect">
            <a:avLst/>
          </a:prstGeom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8EA5ECA-7586-4C39-A364-7F5BFCF1449B}"/>
              </a:ext>
            </a:extLst>
          </p:cNvPr>
          <p:cNvCxnSpPr>
            <a:cxnSpLocks/>
          </p:cNvCxnSpPr>
          <p:nvPr/>
        </p:nvCxnSpPr>
        <p:spPr>
          <a:xfrm>
            <a:off x="9502297" y="2452456"/>
            <a:ext cx="0" cy="6678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E812099-A56A-456B-ABA0-382423DD7E6E}"/>
              </a:ext>
            </a:extLst>
          </p:cNvPr>
          <p:cNvCxnSpPr>
            <a:cxnSpLocks/>
          </p:cNvCxnSpPr>
          <p:nvPr/>
        </p:nvCxnSpPr>
        <p:spPr>
          <a:xfrm flipH="1">
            <a:off x="8288087" y="2317519"/>
            <a:ext cx="659865" cy="8028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6B654D3-35E3-49A3-85C7-79987153AC9A}"/>
              </a:ext>
            </a:extLst>
          </p:cNvPr>
          <p:cNvCxnSpPr>
            <a:cxnSpLocks/>
          </p:cNvCxnSpPr>
          <p:nvPr/>
        </p:nvCxnSpPr>
        <p:spPr>
          <a:xfrm>
            <a:off x="10030968" y="2359152"/>
            <a:ext cx="708949" cy="7261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06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小结：进程之间是怎么协作的？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9D0CBE-627B-4824-AAE1-492E939B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4" y="1131451"/>
            <a:ext cx="6251722" cy="53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72FD6E-79D9-4231-A5BB-DF4B2C53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EACF0A-FB87-480D-B5E2-493EEBB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什么是进程？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进程是怎么运行的？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进程之间是怎么协作的？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如何处理死锁问题？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63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死锁的概念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死锁的处理策略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预防与避免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检测与解除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FE069D-5694-400B-88E9-8BA12799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2593" l="3607" r="98361">
                        <a14:foregroundMark x1="9836" y1="34921" x2="4754" y2="57143"/>
                        <a14:foregroundMark x1="4754" y1="57143" x2="12623" y2="72487"/>
                        <a14:foregroundMark x1="12623" y1="72487" x2="16885" y2="49206"/>
                        <a14:foregroundMark x1="16885" y1="49206" x2="8525" y2="46561"/>
                        <a14:foregroundMark x1="8525" y1="46561" x2="15246" y2="69312"/>
                        <a14:foregroundMark x1="15246" y1="69312" x2="18525" y2="69312"/>
                        <a14:foregroundMark x1="5574" y1="49735" x2="5574" y2="69312"/>
                        <a14:foregroundMark x1="3607" y1="49735" x2="7213" y2="74603"/>
                        <a14:foregroundMark x1="51967" y1="72487" x2="45574" y2="91005"/>
                        <a14:foregroundMark x1="45574" y1="91005" x2="54262" y2="92593"/>
                        <a14:foregroundMark x1="54262" y1="92593" x2="48361" y2="70370"/>
                        <a14:foregroundMark x1="48361" y1="70370" x2="49836" y2="71429"/>
                        <a14:foregroundMark x1="44262" y1="8466" x2="52787" y2="4762"/>
                        <a14:foregroundMark x1="52787" y1="4762" x2="55738" y2="12169"/>
                        <a14:foregroundMark x1="93607" y1="41270" x2="91639" y2="67196"/>
                        <a14:foregroundMark x1="91639" y1="67196" x2="95738" y2="43386"/>
                        <a14:foregroundMark x1="95738" y1="43386" x2="90000" y2="63492"/>
                        <a14:foregroundMark x1="90000" y1="63492" x2="95246" y2="40741"/>
                        <a14:foregroundMark x1="95246" y1="40741" x2="95246" y2="39153"/>
                        <a14:foregroundMark x1="97541" y1="38624" x2="98361" y2="41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4" y="4689476"/>
            <a:ext cx="5810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7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死锁的概念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死锁定义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1" indent="0">
              <a:buNone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多个进程由于</a:t>
            </a: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竞争资源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而造成的</a:t>
            </a: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阻塞现象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，若无外力作用，这些进程将无法继续推进。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相似概念：饥饿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1" indent="0">
              <a:buNone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等待时间过长以至于给进程推进和响应带来明显影响，“饿而不死”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死锁产生的原因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系统资源的竞争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进程推进顺序非法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1435AC3-E87A-4B16-898F-7BFC9582E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2593" l="3607" r="98361">
                        <a14:foregroundMark x1="9836" y1="34921" x2="4754" y2="57143"/>
                        <a14:foregroundMark x1="4754" y1="57143" x2="12623" y2="72487"/>
                        <a14:foregroundMark x1="12623" y1="72487" x2="16885" y2="49206"/>
                        <a14:foregroundMark x1="16885" y1="49206" x2="8525" y2="46561"/>
                        <a14:foregroundMark x1="8525" y1="46561" x2="15246" y2="69312"/>
                        <a14:foregroundMark x1="15246" y1="69312" x2="18525" y2="69312"/>
                        <a14:foregroundMark x1="5574" y1="49735" x2="5574" y2="69312"/>
                        <a14:foregroundMark x1="3607" y1="49735" x2="7213" y2="74603"/>
                        <a14:foregroundMark x1="51967" y1="72487" x2="45574" y2="91005"/>
                        <a14:foregroundMark x1="45574" y1="91005" x2="54262" y2="92593"/>
                        <a14:foregroundMark x1="54262" y1="92593" x2="48361" y2="70370"/>
                        <a14:foregroundMark x1="48361" y1="70370" x2="49836" y2="71429"/>
                        <a14:foregroundMark x1="44262" y1="8466" x2="52787" y2="4762"/>
                        <a14:foregroundMark x1="52787" y1="4762" x2="55738" y2="12169"/>
                        <a14:foregroundMark x1="93607" y1="41270" x2="91639" y2="67196"/>
                        <a14:foregroundMark x1="91639" y1="67196" x2="95738" y2="43386"/>
                        <a14:foregroundMark x1="95738" y1="43386" x2="90000" y2="63492"/>
                        <a14:foregroundMark x1="90000" y1="63492" x2="95246" y2="40741"/>
                        <a14:foregroundMark x1="95246" y1="40741" x2="95246" y2="39153"/>
                        <a14:foregroundMark x1="97541" y1="38624" x2="98361" y2="41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4" y="4689476"/>
            <a:ext cx="5810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1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死锁的概念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死锁产生的必要条件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互斥条件：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共享资源的排他性访问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不剥夺条件：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访问时该共享资源不会被剥夺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请求并保持条件：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保持当前资源时请求另一个资源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循环等待条件：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存在共享资源的循环等待链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469310D-6E2D-4AAC-9C04-292ABFF6BE23}"/>
              </a:ext>
            </a:extLst>
          </p:cNvPr>
          <p:cNvGrpSpPr/>
          <p:nvPr/>
        </p:nvGrpSpPr>
        <p:grpSpPr>
          <a:xfrm>
            <a:off x="6071367" y="1912004"/>
            <a:ext cx="5574713" cy="3284738"/>
            <a:chOff x="5945495" y="2894121"/>
            <a:chExt cx="5574713" cy="328473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9B0247B-7961-49DF-965A-6D56D561FC91}"/>
                </a:ext>
              </a:extLst>
            </p:cNvPr>
            <p:cNvGrpSpPr/>
            <p:nvPr/>
          </p:nvGrpSpPr>
          <p:grpSpPr>
            <a:xfrm>
              <a:off x="7281352" y="2894121"/>
              <a:ext cx="2902998" cy="3284738"/>
              <a:chOff x="7395100" y="2894121"/>
              <a:chExt cx="2902998" cy="3284738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AF3CE112-E1F6-429F-99D1-81F8836C5FBB}"/>
                  </a:ext>
                </a:extLst>
              </p:cNvPr>
              <p:cNvSpPr/>
              <p:nvPr/>
            </p:nvSpPr>
            <p:spPr>
              <a:xfrm>
                <a:off x="7395100" y="2894121"/>
                <a:ext cx="2902998" cy="328473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2EB4080-BA3C-4EA2-AF40-F935E62E4AB5}"/>
                  </a:ext>
                </a:extLst>
              </p:cNvPr>
              <p:cNvSpPr txBox="1"/>
              <p:nvPr/>
            </p:nvSpPr>
            <p:spPr>
              <a:xfrm>
                <a:off x="8242257" y="3168714"/>
                <a:ext cx="12436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共享数据</a:t>
                </a: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4163356F-F8B4-4E21-AB64-B806AD1ECBAD}"/>
                  </a:ext>
                </a:extLst>
              </p:cNvPr>
              <p:cNvCxnSpPr>
                <a:cxnSpLocks/>
                <a:stCxn id="43" idx="3"/>
                <a:endCxn id="43" idx="5"/>
              </p:cNvCxnSpPr>
              <p:nvPr/>
            </p:nvCxnSpPr>
            <p:spPr>
              <a:xfrm>
                <a:off x="7820234" y="5697820"/>
                <a:ext cx="20527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5D19FA0-F773-436E-A162-82E9C4A2A547}"/>
                  </a:ext>
                </a:extLst>
              </p:cNvPr>
              <p:cNvSpPr txBox="1"/>
              <p:nvPr/>
            </p:nvSpPr>
            <p:spPr>
              <a:xfrm>
                <a:off x="8224792" y="5738285"/>
                <a:ext cx="12436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初始化代码</a:t>
                </a: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202369C6-541B-4161-921E-1597024C7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5740" y="4099741"/>
                <a:ext cx="2795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AA7FBAB-DD1F-447D-9913-995E08AC219C}"/>
                </a:ext>
              </a:extLst>
            </p:cNvPr>
            <p:cNvGrpSpPr/>
            <p:nvPr/>
          </p:nvGrpSpPr>
          <p:grpSpPr>
            <a:xfrm>
              <a:off x="7543734" y="4551295"/>
              <a:ext cx="2378235" cy="921265"/>
              <a:chOff x="7627001" y="4555866"/>
              <a:chExt cx="2378235" cy="921265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D9BDDD99-B942-433F-BD1A-2346C0CCB08A}"/>
                  </a:ext>
                </a:extLst>
              </p:cNvPr>
              <p:cNvGrpSpPr/>
              <p:nvPr/>
            </p:nvGrpSpPr>
            <p:grpSpPr>
              <a:xfrm>
                <a:off x="7671713" y="4555866"/>
                <a:ext cx="2288810" cy="471006"/>
                <a:chOff x="8133574" y="4802330"/>
                <a:chExt cx="2288810" cy="471006"/>
              </a:xfrm>
            </p:grpSpPr>
            <p:sp>
              <p:nvSpPr>
                <p:cNvPr id="39" name="矩形: 圆角 38">
                  <a:extLst>
                    <a:ext uri="{FF2B5EF4-FFF2-40B4-BE49-F238E27FC236}">
                      <a16:creationId xmlns:a16="http://schemas.microsoft.com/office/drawing/2014/main" id="{DA0CA1B0-F2A8-47EA-A172-EDB5395BA049}"/>
                    </a:ext>
                  </a:extLst>
                </p:cNvPr>
                <p:cNvSpPr/>
                <p:nvPr/>
              </p:nvSpPr>
              <p:spPr>
                <a:xfrm>
                  <a:off x="8133574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M1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40" name="矩形: 圆角 39">
                  <a:extLst>
                    <a:ext uri="{FF2B5EF4-FFF2-40B4-BE49-F238E27FC236}">
                      <a16:creationId xmlns:a16="http://schemas.microsoft.com/office/drawing/2014/main" id="{A81E7CDB-A5BE-4B39-930D-AAD75998114B}"/>
                    </a:ext>
                  </a:extLst>
                </p:cNvPr>
                <p:cNvSpPr/>
                <p:nvPr/>
              </p:nvSpPr>
              <p:spPr>
                <a:xfrm>
                  <a:off x="8728133" y="4802330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M2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6A8049BD-CB49-466C-8A13-969FB78BC64F}"/>
                    </a:ext>
                  </a:extLst>
                </p:cNvPr>
                <p:cNvSpPr/>
                <p:nvPr/>
              </p:nvSpPr>
              <p:spPr>
                <a:xfrm>
                  <a:off x="9917251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M3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F03697FA-DE5C-4A34-8E98-6BE1C0D147E1}"/>
                    </a:ext>
                  </a:extLst>
                </p:cNvPr>
                <p:cNvSpPr/>
                <p:nvPr/>
              </p:nvSpPr>
              <p:spPr>
                <a:xfrm>
                  <a:off x="9322692" y="4802331"/>
                  <a:ext cx="505133" cy="47100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...</a:t>
                  </a:r>
                  <a:endParaRPr lang="zh-CN" altLang="en-US" sz="14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sp>
            <p:nvSpPr>
              <p:cNvPr id="37" name="左大括号 36">
                <a:extLst>
                  <a:ext uri="{FF2B5EF4-FFF2-40B4-BE49-F238E27FC236}">
                    <a16:creationId xmlns:a16="http://schemas.microsoft.com/office/drawing/2014/main" id="{21204C13-4676-463C-A10B-1D0E56D60DCB}"/>
                  </a:ext>
                </a:extLst>
              </p:cNvPr>
              <p:cNvSpPr/>
              <p:nvPr/>
            </p:nvSpPr>
            <p:spPr>
              <a:xfrm rot="16200000">
                <a:off x="8633238" y="3893607"/>
                <a:ext cx="365761" cy="2378235"/>
              </a:xfrm>
              <a:prstGeom prst="leftBrace">
                <a:avLst>
                  <a:gd name="adj1" fmla="val 4166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6AAD786-A7BF-41C8-8C4F-9768A90D661C}"/>
                  </a:ext>
                </a:extLst>
              </p:cNvPr>
              <p:cNvSpPr txBox="1"/>
              <p:nvPr/>
            </p:nvSpPr>
            <p:spPr>
              <a:xfrm>
                <a:off x="7981744" y="5138577"/>
                <a:ext cx="16687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一组操 作过程</a:t>
                </a: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1FE00CF-26CA-4673-8FC3-4961EB38EFE5}"/>
                </a:ext>
              </a:extLst>
            </p:cNvPr>
            <p:cNvSpPr/>
            <p:nvPr/>
          </p:nvSpPr>
          <p:spPr>
            <a:xfrm>
              <a:off x="799186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DF175E6-5322-4FEE-9123-4653F7D29315}"/>
                </a:ext>
              </a:extLst>
            </p:cNvPr>
            <p:cNvSpPr/>
            <p:nvPr/>
          </p:nvSpPr>
          <p:spPr>
            <a:xfrm>
              <a:off x="859130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B6FA61D-93D6-42F5-B8F6-977494989606}"/>
                </a:ext>
              </a:extLst>
            </p:cNvPr>
            <p:cNvSpPr/>
            <p:nvPr/>
          </p:nvSpPr>
          <p:spPr>
            <a:xfrm>
              <a:off x="9190741" y="3657409"/>
              <a:ext cx="304800" cy="314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F414CB42-B1C1-47E0-8516-739A5EB02802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8296661" y="3814889"/>
              <a:ext cx="2946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ADFB18E1-9543-46C4-88D0-5F1BC61FA566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8896101" y="3814889"/>
              <a:ext cx="2946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C04AC9D1-C7CC-4595-A4CC-EC52EDAEB71B}"/>
                </a:ext>
              </a:extLst>
            </p:cNvPr>
            <p:cNvCxnSpPr>
              <a:cxnSpLocks/>
              <a:stCxn id="43" idx="7"/>
              <a:endCxn id="18" idx="1"/>
            </p:cNvCxnSpPr>
            <p:nvPr/>
          </p:nvCxnSpPr>
          <p:spPr>
            <a:xfrm flipV="1">
              <a:off x="9759216" y="3168714"/>
              <a:ext cx="276457" cy="2064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B157C52-FB9E-4AC7-ABC2-F701C23E21BA}"/>
                </a:ext>
              </a:extLst>
            </p:cNvPr>
            <p:cNvCxnSpPr>
              <a:cxnSpLocks/>
              <a:stCxn id="34" idx="3"/>
              <a:endCxn id="43" idx="1"/>
            </p:cNvCxnSpPr>
            <p:nvPr/>
          </p:nvCxnSpPr>
          <p:spPr>
            <a:xfrm>
              <a:off x="7430030" y="3168714"/>
              <a:ext cx="276456" cy="2064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B014861-5598-4182-908F-3C96951DDE00}"/>
                </a:ext>
              </a:extLst>
            </p:cNvPr>
            <p:cNvGrpSpPr/>
            <p:nvPr/>
          </p:nvGrpSpPr>
          <p:grpSpPr>
            <a:xfrm>
              <a:off x="5945495" y="2908646"/>
              <a:ext cx="4178455" cy="869876"/>
              <a:chOff x="5945495" y="2908646"/>
              <a:chExt cx="4178455" cy="86987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FF27E72-24F0-498D-B5B3-FF99C2E556D9}"/>
                  </a:ext>
                </a:extLst>
              </p:cNvPr>
              <p:cNvGrpSpPr/>
              <p:nvPr/>
            </p:nvGrpSpPr>
            <p:grpSpPr>
              <a:xfrm>
                <a:off x="5945495" y="3013034"/>
                <a:ext cx="1484535" cy="311360"/>
                <a:chOff x="5945495" y="3042274"/>
                <a:chExt cx="1484535" cy="311360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AD2BE56-12D9-42C2-8342-A37E67053D00}"/>
                    </a:ext>
                  </a:extLst>
                </p:cNvPr>
                <p:cNvSpPr/>
                <p:nvPr/>
              </p:nvSpPr>
              <p:spPr>
                <a:xfrm>
                  <a:off x="5945495" y="304227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3F7C4BE4-D7BB-47B9-B1F4-8D4219068C67}"/>
                    </a:ext>
                  </a:extLst>
                </p:cNvPr>
                <p:cNvSpPr/>
                <p:nvPr/>
              </p:nvSpPr>
              <p:spPr>
                <a:xfrm>
                  <a:off x="6374118" y="304227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1AD8062-E3C6-4242-9CAE-5878C848B48C}"/>
                    </a:ext>
                  </a:extLst>
                </p:cNvPr>
                <p:cNvSpPr/>
                <p:nvPr/>
              </p:nvSpPr>
              <p:spPr>
                <a:xfrm>
                  <a:off x="6802741" y="304227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5D27EC2F-2CCF-4321-9223-7DDBDB274012}"/>
                    </a:ext>
                  </a:extLst>
                </p:cNvPr>
                <p:cNvCxnSpPr>
                  <a:stCxn id="29" idx="3"/>
                  <a:endCxn id="30" idx="1"/>
                </p:cNvCxnSpPr>
                <p:nvPr/>
              </p:nvCxnSpPr>
              <p:spPr>
                <a:xfrm>
                  <a:off x="6144161" y="319795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E6F0F78E-31A4-4AA3-99A3-5F0A52BFB35F}"/>
                    </a:ext>
                  </a:extLst>
                </p:cNvPr>
                <p:cNvCxnSpPr>
                  <a:cxnSpLocks/>
                  <a:stCxn id="30" idx="3"/>
                  <a:endCxn id="31" idx="1"/>
                </p:cNvCxnSpPr>
                <p:nvPr/>
              </p:nvCxnSpPr>
              <p:spPr>
                <a:xfrm>
                  <a:off x="6572784" y="319795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5BF5A09-7D96-421C-B255-CE5317ECCCB7}"/>
                    </a:ext>
                  </a:extLst>
                </p:cNvPr>
                <p:cNvSpPr/>
                <p:nvPr/>
              </p:nvSpPr>
              <p:spPr>
                <a:xfrm>
                  <a:off x="7231364" y="304227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CCF3CE6D-765F-49D4-9FED-4E3CD542CECD}"/>
                    </a:ext>
                  </a:extLst>
                </p:cNvPr>
                <p:cNvCxnSpPr>
                  <a:cxnSpLocks/>
                  <a:stCxn id="31" idx="3"/>
                  <a:endCxn id="34" idx="1"/>
                </p:cNvCxnSpPr>
                <p:nvPr/>
              </p:nvCxnSpPr>
              <p:spPr>
                <a:xfrm>
                  <a:off x="7001407" y="319795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8133047-0CC2-428D-97A5-E457F22BA534}"/>
                  </a:ext>
                </a:extLst>
              </p:cNvPr>
              <p:cNvSpPr txBox="1"/>
              <p:nvPr/>
            </p:nvSpPr>
            <p:spPr>
              <a:xfrm>
                <a:off x="6065955" y="3439968"/>
                <a:ext cx="12436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条件队列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A15617F-6336-41A9-ADF8-03EAF32D6083}"/>
                  </a:ext>
                </a:extLst>
              </p:cNvPr>
              <p:cNvSpPr txBox="1"/>
              <p:nvPr/>
            </p:nvSpPr>
            <p:spPr>
              <a:xfrm rot="2663446">
                <a:off x="7364979" y="2916692"/>
                <a:ext cx="6135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wait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7F205C7-A965-4295-828C-FBF3EAEAA04F}"/>
                  </a:ext>
                </a:extLst>
              </p:cNvPr>
              <p:cNvSpPr txBox="1"/>
              <p:nvPr/>
            </p:nvSpPr>
            <p:spPr>
              <a:xfrm rot="19303117">
                <a:off x="9428690" y="2908646"/>
                <a:ext cx="6952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signal</a:t>
                </a:r>
                <a:endPara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E3F2CAE-AA00-4C94-996A-9ABE618D164B}"/>
                </a:ext>
              </a:extLst>
            </p:cNvPr>
            <p:cNvGrpSpPr/>
            <p:nvPr/>
          </p:nvGrpSpPr>
          <p:grpSpPr>
            <a:xfrm>
              <a:off x="10035673" y="3013034"/>
              <a:ext cx="1484535" cy="765488"/>
              <a:chOff x="10035673" y="3013034"/>
              <a:chExt cx="1484535" cy="765488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B6D70274-940D-4750-991A-44C9B6CFAD75}"/>
                  </a:ext>
                </a:extLst>
              </p:cNvPr>
              <p:cNvGrpSpPr/>
              <p:nvPr/>
            </p:nvGrpSpPr>
            <p:grpSpPr>
              <a:xfrm>
                <a:off x="10035673" y="3013034"/>
                <a:ext cx="1484535" cy="311360"/>
                <a:chOff x="10035673" y="3013034"/>
                <a:chExt cx="1484535" cy="311360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8BAE04EA-99B9-47F6-9683-8F95B1B3D2A1}"/>
                    </a:ext>
                  </a:extLst>
                </p:cNvPr>
                <p:cNvSpPr/>
                <p:nvPr/>
              </p:nvSpPr>
              <p:spPr>
                <a:xfrm>
                  <a:off x="10035673" y="301303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A21F4E03-D2D8-47E2-AC4A-93C6614E19FF}"/>
                    </a:ext>
                  </a:extLst>
                </p:cNvPr>
                <p:cNvSpPr/>
                <p:nvPr/>
              </p:nvSpPr>
              <p:spPr>
                <a:xfrm>
                  <a:off x="10464296" y="301303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D13D902-313E-49F7-8A14-E7095611BEA8}"/>
                    </a:ext>
                  </a:extLst>
                </p:cNvPr>
                <p:cNvSpPr/>
                <p:nvPr/>
              </p:nvSpPr>
              <p:spPr>
                <a:xfrm>
                  <a:off x="10892919" y="301303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直接箭头连接符 20">
                  <a:extLst>
                    <a:ext uri="{FF2B5EF4-FFF2-40B4-BE49-F238E27FC236}">
                      <a16:creationId xmlns:a16="http://schemas.microsoft.com/office/drawing/2014/main" id="{DB9EF109-9969-40E0-81F2-36BEB89729D9}"/>
                    </a:ext>
                  </a:extLst>
                </p:cNvPr>
                <p:cNvCxnSpPr>
                  <a:stCxn id="18" idx="3"/>
                  <a:endCxn id="19" idx="1"/>
                </p:cNvCxnSpPr>
                <p:nvPr/>
              </p:nvCxnSpPr>
              <p:spPr>
                <a:xfrm>
                  <a:off x="10234339" y="316871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E07C83E4-56A1-4D93-A32D-6BFAB93C168C}"/>
                    </a:ext>
                  </a:extLst>
                </p:cNvPr>
                <p:cNvCxnSpPr>
                  <a:cxnSpLocks/>
                  <a:stCxn id="19" idx="3"/>
                  <a:endCxn id="20" idx="1"/>
                </p:cNvCxnSpPr>
                <p:nvPr/>
              </p:nvCxnSpPr>
              <p:spPr>
                <a:xfrm>
                  <a:off x="10662962" y="316871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CB2F1DB5-1110-4E1C-B1FD-8751E27DE398}"/>
                    </a:ext>
                  </a:extLst>
                </p:cNvPr>
                <p:cNvSpPr/>
                <p:nvPr/>
              </p:nvSpPr>
              <p:spPr>
                <a:xfrm>
                  <a:off x="11321542" y="3013034"/>
                  <a:ext cx="198666" cy="31136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B626C94E-F0EC-4E4E-BBD1-C40FB3777D63}"/>
                    </a:ext>
                  </a:extLst>
                </p:cNvPr>
                <p:cNvCxnSpPr>
                  <a:cxnSpLocks/>
                  <a:stCxn id="20" idx="3"/>
                  <a:endCxn id="23" idx="1"/>
                </p:cNvCxnSpPr>
                <p:nvPr/>
              </p:nvCxnSpPr>
              <p:spPr>
                <a:xfrm>
                  <a:off x="11091585" y="3168714"/>
                  <a:ext cx="229957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D063BAD-1560-46C3-B0AC-457F044B0C2B}"/>
                  </a:ext>
                </a:extLst>
              </p:cNvPr>
              <p:cNvSpPr txBox="1"/>
              <p:nvPr/>
            </p:nvSpPr>
            <p:spPr>
              <a:xfrm>
                <a:off x="10156133" y="3439968"/>
                <a:ext cx="12436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进入队列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78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死锁的处理策略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死锁预防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破坏互斥条件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破坏不剥夺条件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破坏请求并保持条件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破坏循环等待条件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811C4E-1FBE-43AA-8533-83F3D617B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2295" y1="34827" x2="12295" y2="34827"/>
                        <a14:foregroundMark x1="10656" y1="33605" x2="25574" y2="44399"/>
                        <a14:foregroundMark x1="25574" y1="44399" x2="33770" y2="40530"/>
                        <a14:foregroundMark x1="33770" y1="40530" x2="33770" y2="52342"/>
                        <a14:foregroundMark x1="33770" y1="52342" x2="40164" y2="60285"/>
                        <a14:foregroundMark x1="40164" y1="60285" x2="58197" y2="67006"/>
                        <a14:foregroundMark x1="58197" y1="67006" x2="66557" y2="64358"/>
                        <a14:foregroundMark x1="66557" y1="64358" x2="71639" y2="54379"/>
                        <a14:foregroundMark x1="71639" y1="54379" x2="64918" y2="63747"/>
                        <a14:foregroundMark x1="64918" y1="63747" x2="69836" y2="55193"/>
                        <a14:foregroundMark x1="69836" y1="55193" x2="61148" y2="63747"/>
                        <a14:foregroundMark x1="61148" y1="63747" x2="60656" y2="75153"/>
                        <a14:foregroundMark x1="60656" y1="75153" x2="73770" y2="68228"/>
                        <a14:foregroundMark x1="53443" y1="39511" x2="60492" y2="45010"/>
                        <a14:foregroundMark x1="60492" y1="45010" x2="52623" y2="41548"/>
                        <a14:foregroundMark x1="52623" y1="41548" x2="58197" y2="45825"/>
                        <a14:foregroundMark x1="73443" y1="63136" x2="70820" y2="73727"/>
                        <a14:foregroundMark x1="70820" y1="73727" x2="64426" y2="80652"/>
                        <a14:foregroundMark x1="64426" y1="80652" x2="56721" y2="76782"/>
                        <a14:foregroundMark x1="56721" y1="76782" x2="64262" y2="81059"/>
                        <a14:foregroundMark x1="64262" y1="81059" x2="68033" y2="73727"/>
                        <a14:foregroundMark x1="77213" y1="67006" x2="84918" y2="71487"/>
                        <a14:foregroundMark x1="84918" y1="71487" x2="85902" y2="81874"/>
                        <a14:foregroundMark x1="85902" y1="81874" x2="77541" y2="85132"/>
                        <a14:foregroundMark x1="77541" y1="85132" x2="74590" y2="75356"/>
                        <a14:foregroundMark x1="74590" y1="75356" x2="71311" y2="71487"/>
                        <a14:foregroundMark x1="73443" y1="71894" x2="82787" y2="75560"/>
                        <a14:foregroundMark x1="82787" y1="75560" x2="73279" y2="71079"/>
                        <a14:foregroundMark x1="73279" y1="71079" x2="82131" y2="76578"/>
                        <a14:foregroundMark x1="82131" y1="76578" x2="83279" y2="76375"/>
                        <a14:foregroundMark x1="61803" y1="85132" x2="64262" y2="88187"/>
                        <a14:foregroundMark x1="53607" y1="72912" x2="53607" y2="83503"/>
                        <a14:foregroundMark x1="53607" y1="83503" x2="52459" y2="87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257" y="3424586"/>
            <a:ext cx="3932716" cy="31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47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死锁的处理策略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死锁预防：破坏互斥条件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将只能互斥访问的资源改为</a:t>
            </a:r>
            <a:r>
              <a:rPr lang="zh-CN" altLang="en-US" sz="1800" dirty="0">
                <a:solidFill>
                  <a:srgbClr val="FF0000"/>
                </a:solidFill>
              </a:rPr>
              <a:t>同时共享</a:t>
            </a:r>
            <a:r>
              <a:rPr lang="zh-CN" altLang="en-US" sz="1800" dirty="0"/>
              <a:t>访问</a:t>
            </a:r>
            <a:endParaRPr lang="en-US" altLang="zh-CN" sz="1800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将独占锁改为共享锁</a:t>
            </a:r>
            <a:endParaRPr lang="en-US" altLang="zh-CN" sz="1800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</a:rPr>
              <a:t>不是所有资源都能改成可共享的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A1CAD9-7597-4768-B643-8E3C4FA59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580" y="1608671"/>
            <a:ext cx="1452880" cy="14528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CD4997C-F187-49E7-93A8-A02AA02054F4}"/>
              </a:ext>
            </a:extLst>
          </p:cNvPr>
          <p:cNvSpPr/>
          <p:nvPr/>
        </p:nvSpPr>
        <p:spPr>
          <a:xfrm>
            <a:off x="6797040" y="1608671"/>
            <a:ext cx="843280" cy="47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P0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4B857B-0442-4C2B-9C37-994211E49E09}"/>
              </a:ext>
            </a:extLst>
          </p:cNvPr>
          <p:cNvSpPr/>
          <p:nvPr/>
        </p:nvSpPr>
        <p:spPr>
          <a:xfrm>
            <a:off x="6797040" y="2714841"/>
            <a:ext cx="843280" cy="47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P1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92A811D-0AA7-4A0B-ACB7-6FD23FF838A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640320" y="1847431"/>
            <a:ext cx="1330960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81C48A2-EB18-4B1C-A66E-6F0FD90D5CB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640320" y="2585721"/>
            <a:ext cx="1330960" cy="36788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51557ABB-2345-48AE-B4A3-8EB201A9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11" y="4206240"/>
            <a:ext cx="1452880" cy="145288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DA9E17A-79EF-431F-AFC5-D1977C17ECD8}"/>
              </a:ext>
            </a:extLst>
          </p:cNvPr>
          <p:cNvSpPr/>
          <p:nvPr/>
        </p:nvSpPr>
        <p:spPr>
          <a:xfrm>
            <a:off x="6797040" y="4149409"/>
            <a:ext cx="843280" cy="47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P0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14B0942-5D52-428B-A4AC-3EEA9EDAB322}"/>
              </a:ext>
            </a:extLst>
          </p:cNvPr>
          <p:cNvSpPr/>
          <p:nvPr/>
        </p:nvSpPr>
        <p:spPr>
          <a:xfrm>
            <a:off x="6797040" y="5255579"/>
            <a:ext cx="843280" cy="47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P1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586345C-54D7-4F67-B55C-8A12C206E25E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7640320" y="4388169"/>
            <a:ext cx="821056" cy="5445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81D238D-2D65-446A-B859-25101846796F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7640320" y="4932680"/>
            <a:ext cx="821056" cy="561659"/>
          </a:xfrm>
          <a:prstGeom prst="straightConnector1">
            <a:avLst/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865CD20-8CC9-41EC-867C-980E02741BB2}"/>
              </a:ext>
            </a:extLst>
          </p:cNvPr>
          <p:cNvGrpSpPr/>
          <p:nvPr/>
        </p:nvGrpSpPr>
        <p:grpSpPr>
          <a:xfrm>
            <a:off x="8461376" y="4460240"/>
            <a:ext cx="1203960" cy="944880"/>
            <a:chOff x="8461376" y="4460240"/>
            <a:chExt cx="1203960" cy="94488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88DD916-3F75-45E8-9863-BC678B839181}"/>
                </a:ext>
              </a:extLst>
            </p:cNvPr>
            <p:cNvSpPr/>
            <p:nvPr/>
          </p:nvSpPr>
          <p:spPr>
            <a:xfrm>
              <a:off x="8461376" y="4460240"/>
              <a:ext cx="1203960" cy="944880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A7E278A1-DAEF-439D-A972-B52BCC59A6B0}"/>
                </a:ext>
              </a:extLst>
            </p:cNvPr>
            <p:cNvSpPr/>
            <p:nvPr/>
          </p:nvSpPr>
          <p:spPr>
            <a:xfrm>
              <a:off x="8690611" y="4759960"/>
              <a:ext cx="294640" cy="3454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365C38E8-E376-49C2-8B06-B262C90BDA70}"/>
                </a:ext>
              </a:extLst>
            </p:cNvPr>
            <p:cNvSpPr/>
            <p:nvPr/>
          </p:nvSpPr>
          <p:spPr>
            <a:xfrm>
              <a:off x="9141462" y="4759960"/>
              <a:ext cx="294640" cy="3454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A233C9E-ADF3-4DAE-AAA6-F887D98EE9DB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>
            <a:off x="9665336" y="4932680"/>
            <a:ext cx="52387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7F155B6-9B0E-42F9-8A66-E4D4ABA41BFD}"/>
              </a:ext>
            </a:extLst>
          </p:cNvPr>
          <p:cNvSpPr txBox="1"/>
          <p:nvPr/>
        </p:nvSpPr>
        <p:spPr>
          <a:xfrm>
            <a:off x="8461376" y="3991209"/>
            <a:ext cx="1178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队列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F4A6842-BEA9-4859-8444-BB4FA0ECC517}"/>
              </a:ext>
            </a:extLst>
          </p:cNvPr>
          <p:cNvSpPr txBox="1"/>
          <p:nvPr/>
        </p:nvSpPr>
        <p:spPr>
          <a:xfrm>
            <a:off x="7958137" y="2450914"/>
            <a:ext cx="636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</a:rPr>
              <a:t>X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61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死锁的处理策略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死锁预防：破坏不剥夺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不可抢占条件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请求新资源无法满足时必须释放已有资源</a:t>
            </a:r>
            <a:endParaRPr lang="en-US" altLang="zh-CN" sz="1800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由</a:t>
            </a:r>
            <a:r>
              <a:rPr lang="en-US" altLang="zh-CN" sz="1800" dirty="0"/>
              <a:t>OS</a:t>
            </a:r>
            <a:r>
              <a:rPr lang="zh-CN" altLang="en-US" sz="1800" dirty="0"/>
              <a:t>协助强制剥夺某进程持有的资源</a:t>
            </a:r>
            <a:endParaRPr lang="en-US" altLang="zh-CN" sz="1800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</a:rPr>
              <a:t>实现复杂，代价高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</a:rPr>
              <a:t>此操作过多导致原进程任务无法推进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1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5BAC74-3AE8-4614-B6CA-DAA275264879}"/>
              </a:ext>
            </a:extLst>
          </p:cNvPr>
          <p:cNvSpPr/>
          <p:nvPr/>
        </p:nvSpPr>
        <p:spPr>
          <a:xfrm>
            <a:off x="6797040" y="2277536"/>
            <a:ext cx="843280" cy="47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P0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DF83659-35A9-49F8-BA70-112327A79124}"/>
              </a:ext>
            </a:extLst>
          </p:cNvPr>
          <p:cNvCxnSpPr>
            <a:cxnSpLocks/>
            <a:stCxn id="5" idx="3"/>
            <a:endCxn id="28" idx="2"/>
          </p:cNvCxnSpPr>
          <p:nvPr/>
        </p:nvCxnSpPr>
        <p:spPr>
          <a:xfrm>
            <a:off x="7640320" y="2516296"/>
            <a:ext cx="59980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5A33362-AB73-4F5D-B0E6-DE1958A403AC}"/>
              </a:ext>
            </a:extLst>
          </p:cNvPr>
          <p:cNvGrpSpPr/>
          <p:nvPr/>
        </p:nvGrpSpPr>
        <p:grpSpPr>
          <a:xfrm>
            <a:off x="8240125" y="1932362"/>
            <a:ext cx="2397030" cy="1167867"/>
            <a:chOff x="8240125" y="1932362"/>
            <a:chExt cx="2397030" cy="1167867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65647AF-C874-4281-96D2-1E75868FDCC2}"/>
                </a:ext>
              </a:extLst>
            </p:cNvPr>
            <p:cNvSpPr/>
            <p:nvPr/>
          </p:nvSpPr>
          <p:spPr>
            <a:xfrm>
              <a:off x="8240125" y="1932362"/>
              <a:ext cx="2397030" cy="116786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共享资源</a:t>
              </a:r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B2228116-78C8-45FE-9011-F2DF800BB3E3}"/>
                </a:ext>
              </a:extLst>
            </p:cNvPr>
            <p:cNvSpPr/>
            <p:nvPr/>
          </p:nvSpPr>
          <p:spPr>
            <a:xfrm>
              <a:off x="9101440" y="2516295"/>
              <a:ext cx="78489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P0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14526979-E955-48AB-ADCF-C55DC8C1C4B4}"/>
              </a:ext>
            </a:extLst>
          </p:cNvPr>
          <p:cNvSpPr/>
          <p:nvPr/>
        </p:nvSpPr>
        <p:spPr>
          <a:xfrm>
            <a:off x="6797040" y="4495593"/>
            <a:ext cx="843280" cy="4775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P1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95D9A17-6CCD-4245-B44B-BEEC654C32E9}"/>
              </a:ext>
            </a:extLst>
          </p:cNvPr>
          <p:cNvCxnSpPr>
            <a:cxnSpLocks/>
            <a:stCxn id="34" idx="3"/>
            <a:endCxn id="36" idx="2"/>
          </p:cNvCxnSpPr>
          <p:nvPr/>
        </p:nvCxnSpPr>
        <p:spPr>
          <a:xfrm>
            <a:off x="7640320" y="4734353"/>
            <a:ext cx="5998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C6608F7-A0F2-42F9-84E8-86B006DB89B1}"/>
              </a:ext>
            </a:extLst>
          </p:cNvPr>
          <p:cNvGrpSpPr/>
          <p:nvPr/>
        </p:nvGrpSpPr>
        <p:grpSpPr>
          <a:xfrm>
            <a:off x="8240125" y="4150419"/>
            <a:ext cx="2397030" cy="1167867"/>
            <a:chOff x="8240125" y="4150419"/>
            <a:chExt cx="2397030" cy="1167867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89F6185-E71B-4289-8D4F-AC2E06074F72}"/>
                </a:ext>
              </a:extLst>
            </p:cNvPr>
            <p:cNvSpPr/>
            <p:nvPr/>
          </p:nvSpPr>
          <p:spPr>
            <a:xfrm>
              <a:off x="8240125" y="4150419"/>
              <a:ext cx="2397030" cy="116786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共享资源</a:t>
              </a:r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1437390F-F4CA-4480-81E8-3DAE3D7F448E}"/>
                </a:ext>
              </a:extLst>
            </p:cNvPr>
            <p:cNvSpPr/>
            <p:nvPr/>
          </p:nvSpPr>
          <p:spPr>
            <a:xfrm>
              <a:off x="9101440" y="4693504"/>
              <a:ext cx="784891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P1</a:t>
              </a:r>
            </a:p>
          </p:txBody>
        </p:sp>
      </p:grpSp>
      <p:sp>
        <p:nvSpPr>
          <p:cNvPr id="45" name="箭头: 下 44">
            <a:extLst>
              <a:ext uri="{FF2B5EF4-FFF2-40B4-BE49-F238E27FC236}">
                <a16:creationId xmlns:a16="http://schemas.microsoft.com/office/drawing/2014/main" id="{D32C1B0D-68EF-4DED-B5D5-AF15D5C599A7}"/>
              </a:ext>
            </a:extLst>
          </p:cNvPr>
          <p:cNvSpPr/>
          <p:nvPr/>
        </p:nvSpPr>
        <p:spPr>
          <a:xfrm>
            <a:off x="9235440" y="3302000"/>
            <a:ext cx="396240" cy="708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7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E58B16-E9EB-4912-8E52-E11B8EDE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什么是进程？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21368-69A2-4F30-9CE8-5FBF34688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进程与</a:t>
            </a:r>
            <a:r>
              <a:rPr lang="en-US" altLang="zh-CN" dirty="0">
                <a:solidFill>
                  <a:srgbClr val="FF0000"/>
                </a:solidFill>
              </a:rPr>
              <a:t>『</a:t>
            </a:r>
            <a:r>
              <a:rPr lang="zh-CN" altLang="en-US" dirty="0">
                <a:solidFill>
                  <a:srgbClr val="FF0000"/>
                </a:solidFill>
              </a:rPr>
              <a:t>线程</a:t>
            </a:r>
            <a:r>
              <a:rPr lang="en-US" altLang="zh-CN" dirty="0">
                <a:solidFill>
                  <a:srgbClr val="FF0000"/>
                </a:solidFill>
              </a:rPr>
              <a:t>』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什么是线程？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Thread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，进程的轻型实体，也叫“轻量级进程”，是一系列活动</a:t>
            </a:r>
            <a:b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按事先设定好的顺序依次执行的过程，是一系列指令的集合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是一条执行路径，不能单独存在，必须包含在进程中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线程是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中运算调度的最小单位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为什么引入线程？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提高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的并发性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buFont typeface="Wingdings" panose="05000000000000000000" pitchFamily="2" charset="2"/>
              <a:buChar char="u"/>
            </a:pPr>
            <a:endParaRPr lang="zh-CN" altLang="en-US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31D1654-01CF-4CD4-97A1-FB14F7CCBB41}"/>
              </a:ext>
            </a:extLst>
          </p:cNvPr>
          <p:cNvGrpSpPr/>
          <p:nvPr/>
        </p:nvGrpSpPr>
        <p:grpSpPr>
          <a:xfrm>
            <a:off x="5122914" y="2498716"/>
            <a:ext cx="6234060" cy="3261426"/>
            <a:chOff x="5113391" y="2649637"/>
            <a:chExt cx="6234060" cy="32614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FC8D431-EEC4-4D26-9BC9-30C42726C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694" y="3050601"/>
              <a:ext cx="5053762" cy="2459498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461D4EF-9381-4342-A75A-9FA179514B09}"/>
                </a:ext>
              </a:extLst>
            </p:cNvPr>
            <p:cNvSpPr txBox="1"/>
            <p:nvPr/>
          </p:nvSpPr>
          <p:spPr>
            <a:xfrm>
              <a:off x="5113391" y="5387843"/>
              <a:ext cx="9033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9CA4B58-B4FE-42EF-8699-DE6A6B241A52}"/>
                </a:ext>
              </a:extLst>
            </p:cNvPr>
            <p:cNvSpPr txBox="1"/>
            <p:nvPr/>
          </p:nvSpPr>
          <p:spPr>
            <a:xfrm>
              <a:off x="10444148" y="2649637"/>
              <a:ext cx="9033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FFC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线程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45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死锁的处理策略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死锁预防：破坏请求并保持条件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进程开始运行时一次性申请所需资源</a:t>
            </a:r>
            <a:endParaRPr lang="en-US" altLang="zh-CN" sz="1800" dirty="0"/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资源浪费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进程饥饿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阶段性请求和释放资源</a:t>
            </a:r>
            <a:endParaRPr lang="en-US" altLang="zh-CN" sz="1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A19F24-5961-441C-B71F-1B570425A8B2}"/>
              </a:ext>
            </a:extLst>
          </p:cNvPr>
          <p:cNvSpPr/>
          <p:nvPr/>
        </p:nvSpPr>
        <p:spPr>
          <a:xfrm>
            <a:off x="6797040" y="2277536"/>
            <a:ext cx="843280" cy="47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P0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AEF3659-2541-4476-A4A4-F4EE0EF11B0E}"/>
              </a:ext>
            </a:extLst>
          </p:cNvPr>
          <p:cNvGrpSpPr/>
          <p:nvPr/>
        </p:nvGrpSpPr>
        <p:grpSpPr>
          <a:xfrm>
            <a:off x="8240125" y="1932362"/>
            <a:ext cx="2397030" cy="1167867"/>
            <a:chOff x="8240125" y="1932362"/>
            <a:chExt cx="2397030" cy="116786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5E34926-3C00-4196-9448-2896471CB131}"/>
                </a:ext>
              </a:extLst>
            </p:cNvPr>
            <p:cNvSpPr/>
            <p:nvPr/>
          </p:nvSpPr>
          <p:spPr>
            <a:xfrm>
              <a:off x="8240125" y="1932362"/>
              <a:ext cx="2397030" cy="116786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全部资源</a:t>
              </a:r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BCB795D9-ABC7-405E-8422-C7D549984B54}"/>
                </a:ext>
              </a:extLst>
            </p:cNvPr>
            <p:cNvSpPr/>
            <p:nvPr/>
          </p:nvSpPr>
          <p:spPr>
            <a:xfrm>
              <a:off x="9101440" y="2516295"/>
              <a:ext cx="78489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P0</a:t>
              </a:r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A840C62-BE7F-42D3-92DF-94FFE0E641E0}"/>
              </a:ext>
            </a:extLst>
          </p:cNvPr>
          <p:cNvCxnSpPr>
            <a:cxnSpLocks/>
          </p:cNvCxnSpPr>
          <p:nvPr/>
        </p:nvCxnSpPr>
        <p:spPr>
          <a:xfrm>
            <a:off x="7640320" y="2516296"/>
            <a:ext cx="59980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BB5F15F-AE19-4FE8-B46F-3BE0618B327F}"/>
              </a:ext>
            </a:extLst>
          </p:cNvPr>
          <p:cNvSpPr/>
          <p:nvPr/>
        </p:nvSpPr>
        <p:spPr>
          <a:xfrm>
            <a:off x="6797040" y="4035840"/>
            <a:ext cx="843280" cy="4775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P1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39EE0DE-6F37-45A6-B8A0-3FED2AD3DC98}"/>
              </a:ext>
            </a:extLst>
          </p:cNvPr>
          <p:cNvGrpSpPr/>
          <p:nvPr/>
        </p:nvGrpSpPr>
        <p:grpSpPr>
          <a:xfrm>
            <a:off x="8016422" y="3690667"/>
            <a:ext cx="1046115" cy="1167867"/>
            <a:chOff x="8055325" y="3690667"/>
            <a:chExt cx="1046115" cy="1167867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8E06507-DA13-4A50-9F75-7445DF873B2F}"/>
                </a:ext>
              </a:extLst>
            </p:cNvPr>
            <p:cNvSpPr/>
            <p:nvPr/>
          </p:nvSpPr>
          <p:spPr>
            <a:xfrm>
              <a:off x="8055325" y="3690667"/>
              <a:ext cx="1046115" cy="116786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初期资源</a:t>
              </a:r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0710AE8F-6A1F-49AE-9162-B15709512C9B}"/>
                </a:ext>
              </a:extLst>
            </p:cNvPr>
            <p:cNvSpPr/>
            <p:nvPr/>
          </p:nvSpPr>
          <p:spPr>
            <a:xfrm>
              <a:off x="8185936" y="4260683"/>
              <a:ext cx="784891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P1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136AD94-7639-44BB-A519-9E7F4AE39CF4}"/>
              </a:ext>
            </a:extLst>
          </p:cNvPr>
          <p:cNvGrpSpPr/>
          <p:nvPr/>
        </p:nvGrpSpPr>
        <p:grpSpPr>
          <a:xfrm>
            <a:off x="9438640" y="3690667"/>
            <a:ext cx="1046115" cy="1167867"/>
            <a:chOff x="8055325" y="3690667"/>
            <a:chExt cx="1046115" cy="1167867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B9EE069-B438-49A3-8E48-6A69F2C671D9}"/>
                </a:ext>
              </a:extLst>
            </p:cNvPr>
            <p:cNvSpPr/>
            <p:nvPr/>
          </p:nvSpPr>
          <p:spPr>
            <a:xfrm>
              <a:off x="8055325" y="3690667"/>
              <a:ext cx="1046115" cy="116786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新</a:t>
              </a:r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资源</a:t>
              </a:r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3C82C822-B0AD-4636-A2EA-760DFB9BD0CA}"/>
                </a:ext>
              </a:extLst>
            </p:cNvPr>
            <p:cNvSpPr/>
            <p:nvPr/>
          </p:nvSpPr>
          <p:spPr>
            <a:xfrm>
              <a:off x="8185936" y="4260683"/>
              <a:ext cx="784891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P1</a:t>
              </a:r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BCE14C3-99A6-4174-9A73-2E655824A4FF}"/>
              </a:ext>
            </a:extLst>
          </p:cNvPr>
          <p:cNvCxnSpPr>
            <a:cxnSpLocks/>
            <a:stCxn id="12" idx="3"/>
            <a:endCxn id="14" idx="2"/>
          </p:cNvCxnSpPr>
          <p:nvPr/>
        </p:nvCxnSpPr>
        <p:spPr>
          <a:xfrm>
            <a:off x="7640320" y="4274600"/>
            <a:ext cx="37610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0144179-E0B8-4AA7-B478-48BB17222C70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8539480" y="4858534"/>
            <a:ext cx="0" cy="651565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24CABD1-CA1E-4230-9F91-F36576FC94E0}"/>
              </a:ext>
            </a:extLst>
          </p:cNvPr>
          <p:cNvSpPr txBox="1"/>
          <p:nvPr/>
        </p:nvSpPr>
        <p:spPr>
          <a:xfrm>
            <a:off x="7879444" y="4999650"/>
            <a:ext cx="660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8C5C929-5E44-45E5-9679-9D6B7D777EB5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9062537" y="4274601"/>
            <a:ext cx="37610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6934EEE-A8F8-4DDB-8CB7-8957F6A47838}"/>
              </a:ext>
            </a:extLst>
          </p:cNvPr>
          <p:cNvCxnSpPr>
            <a:cxnSpLocks/>
          </p:cNvCxnSpPr>
          <p:nvPr/>
        </p:nvCxnSpPr>
        <p:spPr>
          <a:xfrm>
            <a:off x="9943464" y="4858534"/>
            <a:ext cx="0" cy="651565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EB24EB7-B40A-4BD3-954C-ECC5E96FB2A4}"/>
              </a:ext>
            </a:extLst>
          </p:cNvPr>
          <p:cNvSpPr txBox="1"/>
          <p:nvPr/>
        </p:nvSpPr>
        <p:spPr>
          <a:xfrm>
            <a:off x="9283428" y="4999650"/>
            <a:ext cx="660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C78F08D-3FA0-417A-88D5-9A41AC71B9C2}"/>
              </a:ext>
            </a:extLst>
          </p:cNvPr>
          <p:cNvCxnSpPr>
            <a:cxnSpLocks/>
          </p:cNvCxnSpPr>
          <p:nvPr/>
        </p:nvCxnSpPr>
        <p:spPr>
          <a:xfrm>
            <a:off x="10484755" y="4274600"/>
            <a:ext cx="37610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26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死锁的处理策略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死锁预防：破坏循环等待条件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对所有资源现行排序，按序号请求资源</a:t>
            </a:r>
            <a:endParaRPr lang="en-US" altLang="zh-CN" sz="1800" dirty="0"/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/>
              <a:t>请求时先低再高</a:t>
            </a:r>
            <a:endParaRPr lang="en-US" altLang="zh-CN" sz="1600" dirty="0"/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/>
              <a:t>释放时先高再低</a:t>
            </a:r>
            <a:endParaRPr lang="en-US" altLang="zh-CN" sz="1600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</a:rPr>
              <a:t>对资源的编号应相对稳定，限制了新设备增加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</a:rPr>
              <a:t>进程使用资源的顺序可能与系统编号顺序不同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</a:rPr>
              <a:t>限制了用户编程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C060CD-DF07-48BA-9836-057AB86F0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671" y="1347900"/>
            <a:ext cx="3965780" cy="39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死锁的处理策略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死锁避免：安全性算法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系统安全状态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安全状态一定不会出现死锁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不安全状态可能出现死锁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银行家算法</a:t>
            </a:r>
            <a:endParaRPr lang="en-US" altLang="zh-CN" sz="1800" dirty="0"/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/>
              <a:t>系统预判进程请求是否导致不安全状态</a:t>
            </a:r>
            <a:endParaRPr lang="en-US" altLang="zh-CN" sz="1400" dirty="0"/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/>
              <a:t>是则拒绝请求，否则答应请求</a:t>
            </a:r>
          </a:p>
          <a:p>
            <a:pPr lvl="1" indent="0">
              <a:buNone/>
            </a:pP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DA91DC0-794F-42B8-B840-44CE06E5C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773799"/>
              </p:ext>
            </p:extLst>
          </p:nvPr>
        </p:nvGraphicFramePr>
        <p:xfrm>
          <a:off x="5931013" y="1896465"/>
          <a:ext cx="521795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196">
                  <a:extLst>
                    <a:ext uri="{9D8B030D-6E8A-4147-A177-3AD203B41FA5}">
                      <a16:colId xmlns:a16="http://schemas.microsoft.com/office/drawing/2014/main" val="1521877833"/>
                    </a:ext>
                  </a:extLst>
                </a:gridCol>
                <a:gridCol w="1784780">
                  <a:extLst>
                    <a:ext uri="{9D8B030D-6E8A-4147-A177-3AD203B41FA5}">
                      <a16:colId xmlns:a16="http://schemas.microsoft.com/office/drawing/2014/main" val="2673614441"/>
                    </a:ext>
                  </a:extLst>
                </a:gridCol>
                <a:gridCol w="1304488">
                  <a:extLst>
                    <a:ext uri="{9D8B030D-6E8A-4147-A177-3AD203B41FA5}">
                      <a16:colId xmlns:a16="http://schemas.microsoft.com/office/drawing/2014/main" val="4036606406"/>
                    </a:ext>
                  </a:extLst>
                </a:gridCol>
                <a:gridCol w="1304488">
                  <a:extLst>
                    <a:ext uri="{9D8B030D-6E8A-4147-A177-3AD203B41FA5}">
                      <a16:colId xmlns:a16="http://schemas.microsoft.com/office/drawing/2014/main" val="3338713842"/>
                    </a:ext>
                  </a:extLst>
                </a:gridCol>
              </a:tblGrid>
              <a:tr h="238527">
                <a:tc gridSpan="4">
                  <a:txBody>
                    <a:bodyPr/>
                    <a:lstStyle/>
                    <a:p>
                      <a:pPr marL="0" marR="0" lvl="0" indent="0" algn="l" defTabSz="9144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12</a:t>
                      </a:r>
                      <a:r>
                        <a:rPr lang="zh-CN" altLang="en-US" sz="1800" dirty="0"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个资源，现分配如下：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13368"/>
                  </a:ext>
                </a:extLst>
              </a:tr>
              <a:tr h="23852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最大需求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已分配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可用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085037"/>
                  </a:ext>
                </a:extLst>
              </a:tr>
              <a:tr h="238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620715"/>
                  </a:ext>
                </a:extLst>
              </a:tr>
              <a:tr h="238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842203"/>
                  </a:ext>
                </a:extLst>
              </a:tr>
              <a:tr h="2385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02714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2211E931-9315-4395-AC49-438CABB77396}"/>
              </a:ext>
            </a:extLst>
          </p:cNvPr>
          <p:cNvSpPr txBox="1"/>
          <p:nvPr/>
        </p:nvSpPr>
        <p:spPr>
          <a:xfrm>
            <a:off x="5931013" y="3918801"/>
            <a:ext cx="5217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需要找到一个</a:t>
            </a: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安全序列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P1--&gt;P0--&gt;P2</a:t>
            </a:r>
            <a:endParaRPr lang="zh-CN" altLang="en-US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859FF0-4C14-4AF6-864A-B24EFD8A1695}"/>
              </a:ext>
            </a:extLst>
          </p:cNvPr>
          <p:cNvSpPr/>
          <p:nvPr/>
        </p:nvSpPr>
        <p:spPr>
          <a:xfrm>
            <a:off x="5931013" y="4609407"/>
            <a:ext cx="59562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P1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CFC5443-468E-4C82-8021-2C92F5CB3F5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26635" y="4794073"/>
            <a:ext cx="805343" cy="76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A86BD78-44BA-4395-A91A-50999A976382}"/>
              </a:ext>
            </a:extLst>
          </p:cNvPr>
          <p:cNvSpPr/>
          <p:nvPr/>
        </p:nvSpPr>
        <p:spPr>
          <a:xfrm>
            <a:off x="5931013" y="5524120"/>
            <a:ext cx="59562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P2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4E33585-E7D6-416C-9C25-83AE0F76EAC1}"/>
              </a:ext>
            </a:extLst>
          </p:cNvPr>
          <p:cNvCxnSpPr>
            <a:cxnSpLocks/>
            <a:stCxn id="75" idx="2"/>
            <a:endCxn id="11" idx="3"/>
          </p:cNvCxnSpPr>
          <p:nvPr/>
        </p:nvCxnSpPr>
        <p:spPr>
          <a:xfrm flipH="1">
            <a:off x="6526635" y="5708786"/>
            <a:ext cx="8132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6ACF6C4-93C7-494A-BAA0-F9BE65581A6F}"/>
              </a:ext>
            </a:extLst>
          </p:cNvPr>
          <p:cNvSpPr/>
          <p:nvPr/>
        </p:nvSpPr>
        <p:spPr>
          <a:xfrm>
            <a:off x="10670789" y="5524120"/>
            <a:ext cx="5956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P0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E9A6628-3567-439A-8BF6-4BBA3AA03478}"/>
              </a:ext>
            </a:extLst>
          </p:cNvPr>
          <p:cNvSpPr/>
          <p:nvPr/>
        </p:nvSpPr>
        <p:spPr>
          <a:xfrm>
            <a:off x="7339921" y="4427720"/>
            <a:ext cx="1125376" cy="73270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再分配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32A5F53-C162-41A4-A877-728D02FA4D69}"/>
              </a:ext>
            </a:extLst>
          </p:cNvPr>
          <p:cNvCxnSpPr>
            <a:cxnSpLocks/>
            <a:stCxn id="28" idx="6"/>
            <a:endCxn id="61" idx="2"/>
          </p:cNvCxnSpPr>
          <p:nvPr/>
        </p:nvCxnSpPr>
        <p:spPr>
          <a:xfrm>
            <a:off x="8465297" y="4794073"/>
            <a:ext cx="8132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86F1EF3-41EC-4BBB-A083-84341A11A5EE}"/>
              </a:ext>
            </a:extLst>
          </p:cNvPr>
          <p:cNvSpPr txBox="1"/>
          <p:nvPr/>
        </p:nvSpPr>
        <p:spPr>
          <a:xfrm>
            <a:off x="6528939" y="4491488"/>
            <a:ext cx="808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持有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AE52E21-9607-4D19-8B83-F1DD96D17BE9}"/>
              </a:ext>
            </a:extLst>
          </p:cNvPr>
          <p:cNvSpPr txBox="1"/>
          <p:nvPr/>
        </p:nvSpPr>
        <p:spPr>
          <a:xfrm>
            <a:off x="8467601" y="4491488"/>
            <a:ext cx="808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14E7A1D-D1E1-4ABE-999E-4B515995232B}"/>
              </a:ext>
            </a:extLst>
          </p:cNvPr>
          <p:cNvSpPr/>
          <p:nvPr/>
        </p:nvSpPr>
        <p:spPr>
          <a:xfrm>
            <a:off x="9278581" y="4427720"/>
            <a:ext cx="1125376" cy="73270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可用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</a:t>
            </a:r>
          </a:p>
        </p:txBody>
      </p: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543E2E3F-C675-43D4-A916-59D504791DFE}"/>
              </a:ext>
            </a:extLst>
          </p:cNvPr>
          <p:cNvCxnSpPr>
            <a:stCxn id="61" idx="6"/>
            <a:endCxn id="21" idx="0"/>
          </p:cNvCxnSpPr>
          <p:nvPr/>
        </p:nvCxnSpPr>
        <p:spPr>
          <a:xfrm>
            <a:off x="10403957" y="4794073"/>
            <a:ext cx="564643" cy="73004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3E72FB67-621E-4EE6-964C-09B185374B31}"/>
              </a:ext>
            </a:extLst>
          </p:cNvPr>
          <p:cNvSpPr txBox="1"/>
          <p:nvPr/>
        </p:nvSpPr>
        <p:spPr>
          <a:xfrm>
            <a:off x="10465159" y="4491488"/>
            <a:ext cx="745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分配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</a:t>
            </a: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DF16548F-D46F-423E-91DB-42FBA4022642}"/>
              </a:ext>
            </a:extLst>
          </p:cNvPr>
          <p:cNvSpPr/>
          <p:nvPr/>
        </p:nvSpPr>
        <p:spPr>
          <a:xfrm>
            <a:off x="9273820" y="5342433"/>
            <a:ext cx="1125376" cy="73270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持有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10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1503EB26-523B-499E-B4EF-5B7776B6FEC5}"/>
              </a:ext>
            </a:extLst>
          </p:cNvPr>
          <p:cNvCxnSpPr>
            <a:cxnSpLocks/>
            <a:stCxn id="21" idx="1"/>
            <a:endCxn id="68" idx="6"/>
          </p:cNvCxnSpPr>
          <p:nvPr/>
        </p:nvCxnSpPr>
        <p:spPr>
          <a:xfrm flipH="1">
            <a:off x="10399196" y="5708786"/>
            <a:ext cx="2715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A02783FC-F40E-4109-A243-6D7D9346A60F}"/>
              </a:ext>
            </a:extLst>
          </p:cNvPr>
          <p:cNvCxnSpPr>
            <a:cxnSpLocks/>
            <a:stCxn id="68" idx="2"/>
            <a:endCxn id="75" idx="6"/>
          </p:cNvCxnSpPr>
          <p:nvPr/>
        </p:nvCxnSpPr>
        <p:spPr>
          <a:xfrm flipH="1">
            <a:off x="8465297" y="5708786"/>
            <a:ext cx="8085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33ACC99B-F95A-492A-95EC-0BD7A659DF0C}"/>
              </a:ext>
            </a:extLst>
          </p:cNvPr>
          <p:cNvSpPr txBox="1"/>
          <p:nvPr/>
        </p:nvSpPr>
        <p:spPr>
          <a:xfrm>
            <a:off x="8457748" y="5412383"/>
            <a:ext cx="892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10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</a:t>
            </a: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4784E1E5-8536-4547-BB7C-B25134ECD97A}"/>
              </a:ext>
            </a:extLst>
          </p:cNvPr>
          <p:cNvSpPr/>
          <p:nvPr/>
        </p:nvSpPr>
        <p:spPr>
          <a:xfrm>
            <a:off x="7339921" y="5342433"/>
            <a:ext cx="1125376" cy="73270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可用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10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6C215E7-2C71-4A2D-AB76-938984A19A01}"/>
              </a:ext>
            </a:extLst>
          </p:cNvPr>
          <p:cNvSpPr txBox="1"/>
          <p:nvPr/>
        </p:nvSpPr>
        <p:spPr>
          <a:xfrm>
            <a:off x="6521874" y="5412383"/>
            <a:ext cx="892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分配</a:t>
            </a:r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</a:t>
            </a:r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289334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死锁的处理策略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死锁的检测与解除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死锁检测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需要一种数据结构，保存有关资源的请求和分配信息</a:t>
            </a: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提供一种算法，利用这些信息检测是否形成了死锁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死锁解除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资源剥夺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撤销进程</a:t>
            </a: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进程回退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6A5789-915E-4925-88D8-5976EE4EB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61" y="2883887"/>
            <a:ext cx="3706214" cy="37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死锁的处理策略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死锁的检测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资源分配图（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G=(N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E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）：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两种资源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两种节点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死锁定理（死锁状态的充分条件）：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当且仅当此状态下资源分配图是</a:t>
            </a:r>
            <a:r>
              <a:rPr lang="zh-CN" altLang="en-US" sz="14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不可完全简化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简化过程类似于“拓扑排序”算法（注意数据结构考察）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0AF8BCF-C635-415F-9391-07A74F6B2901}"/>
              </a:ext>
            </a:extLst>
          </p:cNvPr>
          <p:cNvSpPr>
            <a:spLocks noChangeAspect="1"/>
          </p:cNvSpPr>
          <p:nvPr/>
        </p:nvSpPr>
        <p:spPr>
          <a:xfrm>
            <a:off x="8447714" y="1347900"/>
            <a:ext cx="536895" cy="536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P0</a:t>
            </a:r>
            <a:endParaRPr lang="zh-CN" altLang="en-US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F82895D-19E5-4863-9E46-9C9D13496A53}"/>
              </a:ext>
            </a:extLst>
          </p:cNvPr>
          <p:cNvSpPr>
            <a:spLocks noChangeAspect="1"/>
          </p:cNvSpPr>
          <p:nvPr/>
        </p:nvSpPr>
        <p:spPr>
          <a:xfrm>
            <a:off x="8447714" y="3346767"/>
            <a:ext cx="536895" cy="536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P1</a:t>
            </a:r>
            <a:endParaRPr lang="zh-CN" altLang="en-US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C7085CF-ABAC-4A34-BEA3-D4A960B5DC9A}"/>
              </a:ext>
            </a:extLst>
          </p:cNvPr>
          <p:cNvGrpSpPr/>
          <p:nvPr/>
        </p:nvGrpSpPr>
        <p:grpSpPr>
          <a:xfrm>
            <a:off x="7201947" y="3033668"/>
            <a:ext cx="2905360" cy="581547"/>
            <a:chOff x="7201947" y="3033668"/>
            <a:chExt cx="2905360" cy="581547"/>
          </a:xfrm>
        </p:grpSpPr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01AB7ACC-D839-4F00-97FC-2E935704FE8B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7659147" y="3033668"/>
              <a:ext cx="867193" cy="3917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7491482A-2439-4827-9556-CBD7AA4E4FFE}"/>
                </a:ext>
              </a:extLst>
            </p:cNvPr>
            <p:cNvCxnSpPr>
              <a:cxnSpLocks/>
              <a:stCxn id="7" idx="2"/>
              <a:endCxn id="5" idx="2"/>
            </p:cNvCxnSpPr>
            <p:nvPr/>
          </p:nvCxnSpPr>
          <p:spPr>
            <a:xfrm>
              <a:off x="7201947" y="3072981"/>
              <a:ext cx="1245767" cy="54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89715C7-DCA3-4193-939C-617D9170D500}"/>
                </a:ext>
              </a:extLst>
            </p:cNvPr>
            <p:cNvCxnSpPr>
              <a:cxnSpLocks/>
              <a:stCxn id="14" idx="2"/>
              <a:endCxn id="5" idx="6"/>
            </p:cNvCxnSpPr>
            <p:nvPr/>
          </p:nvCxnSpPr>
          <p:spPr>
            <a:xfrm flipH="1">
              <a:off x="8984609" y="3072981"/>
              <a:ext cx="1122698" cy="54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B0C4F8D-D7C8-4575-9899-E1A9C3746D8B}"/>
              </a:ext>
            </a:extLst>
          </p:cNvPr>
          <p:cNvGrpSpPr/>
          <p:nvPr/>
        </p:nvGrpSpPr>
        <p:grpSpPr>
          <a:xfrm>
            <a:off x="7190192" y="1594095"/>
            <a:ext cx="2917115" cy="619340"/>
            <a:chOff x="7190192" y="1594095"/>
            <a:chExt cx="2917115" cy="619340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4B709F6-E2A8-4BB5-812E-E095FED19B2F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V="1">
              <a:off x="7201947" y="1616348"/>
              <a:ext cx="1245767" cy="5422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34ADBB40-E08A-4E52-835B-965FF497B9C1}"/>
                </a:ext>
              </a:extLst>
            </p:cNvPr>
            <p:cNvCxnSpPr>
              <a:cxnSpLocks/>
              <a:stCxn id="4" idx="6"/>
              <a:endCxn id="14" idx="0"/>
            </p:cNvCxnSpPr>
            <p:nvPr/>
          </p:nvCxnSpPr>
          <p:spPr>
            <a:xfrm>
              <a:off x="8984609" y="1616348"/>
              <a:ext cx="1122698" cy="5422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5C99BE14-3661-4E51-B8C5-AC7A9B80AA86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V="1">
              <a:off x="7615773" y="1806169"/>
              <a:ext cx="910567" cy="4072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84B645E-6846-4457-8E5D-DD3CA195ED12}"/>
                </a:ext>
              </a:extLst>
            </p:cNvPr>
            <p:cNvSpPr txBox="1"/>
            <p:nvPr/>
          </p:nvSpPr>
          <p:spPr>
            <a:xfrm>
              <a:off x="9306984" y="1603573"/>
              <a:ext cx="7206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请求边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3D21FB7-66EA-48D5-B6A1-726615525F0C}"/>
                </a:ext>
              </a:extLst>
            </p:cNvPr>
            <p:cNvSpPr txBox="1"/>
            <p:nvPr/>
          </p:nvSpPr>
          <p:spPr>
            <a:xfrm>
              <a:off x="7190192" y="1594095"/>
              <a:ext cx="7206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分配边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C7D4689-793A-4903-97E8-3E1316C15FEC}"/>
              </a:ext>
            </a:extLst>
          </p:cNvPr>
          <p:cNvGrpSpPr/>
          <p:nvPr/>
        </p:nvGrpSpPr>
        <p:grpSpPr>
          <a:xfrm>
            <a:off x="6744747" y="2158581"/>
            <a:ext cx="3819760" cy="914400"/>
            <a:chOff x="5947793" y="2242691"/>
            <a:chExt cx="3819760" cy="91440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9611CB0-2EE0-4742-96BE-011228781257}"/>
                </a:ext>
              </a:extLst>
            </p:cNvPr>
            <p:cNvGrpSpPr/>
            <p:nvPr/>
          </p:nvGrpSpPr>
          <p:grpSpPr>
            <a:xfrm>
              <a:off x="5947793" y="2242691"/>
              <a:ext cx="3819760" cy="914400"/>
              <a:chOff x="5947793" y="2171275"/>
              <a:chExt cx="3819760" cy="914400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A496426-2508-4765-A831-A605B74DDBEF}"/>
                  </a:ext>
                </a:extLst>
              </p:cNvPr>
              <p:cNvGrpSpPr/>
              <p:nvPr/>
            </p:nvGrpSpPr>
            <p:grpSpPr>
              <a:xfrm>
                <a:off x="5947793" y="2171275"/>
                <a:ext cx="914400" cy="914400"/>
                <a:chOff x="5878018" y="2701254"/>
                <a:chExt cx="914400" cy="914400"/>
              </a:xfrm>
            </p:grpSpPr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2A7BCC52-4ADC-4DF9-8E79-E2C4B88759DF}"/>
                    </a:ext>
                  </a:extLst>
                </p:cNvPr>
                <p:cNvSpPr/>
                <p:nvPr/>
              </p:nvSpPr>
              <p:spPr>
                <a:xfrm>
                  <a:off x="5878018" y="2701254"/>
                  <a:ext cx="914400" cy="914400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CAF4EB9A-5832-4640-BE62-F03120125E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83549" y="2906785"/>
                  <a:ext cx="251669" cy="251669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C57852E1-1C6A-4386-A2DA-621858EAC9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84690" y="3011427"/>
                  <a:ext cx="251669" cy="251669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35A1272F-7377-4C30-B7D9-2BA881DDE0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73630" y="3261220"/>
                  <a:ext cx="251669" cy="251669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23A1D27-2B02-4C6A-B488-115226F75A04}"/>
                  </a:ext>
                </a:extLst>
              </p:cNvPr>
              <p:cNvGrpSpPr/>
              <p:nvPr/>
            </p:nvGrpSpPr>
            <p:grpSpPr>
              <a:xfrm>
                <a:off x="8853153" y="2171275"/>
                <a:ext cx="914400" cy="914400"/>
                <a:chOff x="5878018" y="2701254"/>
                <a:chExt cx="914400" cy="914400"/>
              </a:xfrm>
            </p:grpSpPr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DC8889A3-A22B-4275-9511-2F60AFB0B3D6}"/>
                    </a:ext>
                  </a:extLst>
                </p:cNvPr>
                <p:cNvSpPr/>
                <p:nvPr/>
              </p:nvSpPr>
              <p:spPr>
                <a:xfrm>
                  <a:off x="5878018" y="2701254"/>
                  <a:ext cx="914400" cy="914400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164FAF07-4382-459C-A9B5-F9003A4516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83549" y="2906785"/>
                  <a:ext cx="251669" cy="25166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A92DE56C-8F64-46CC-B735-23AEB8F436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92514" y="3174073"/>
                  <a:ext cx="251669" cy="25166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96C6C9B-D902-475B-9A31-110571C82892}"/>
                </a:ext>
              </a:extLst>
            </p:cNvPr>
            <p:cNvSpPr txBox="1"/>
            <p:nvPr/>
          </p:nvSpPr>
          <p:spPr>
            <a:xfrm>
              <a:off x="6821248" y="2530614"/>
              <a:ext cx="6642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R1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6582BAF-E441-44E1-9A35-7921207976DB}"/>
                </a:ext>
              </a:extLst>
            </p:cNvPr>
            <p:cNvSpPr txBox="1"/>
            <p:nvPr/>
          </p:nvSpPr>
          <p:spPr>
            <a:xfrm>
              <a:off x="8269382" y="2530614"/>
              <a:ext cx="6642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19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如何处理死锁问题？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死锁的处理策略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死锁的解除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资源剥夺</a:t>
            </a:r>
            <a:endParaRPr lang="en-US" altLang="zh-CN" sz="18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挂起死锁进程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剥夺其资源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将资源分配给其它（死锁）进程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撤销进程</a:t>
            </a:r>
            <a:endParaRPr lang="en-US" altLang="zh-CN" sz="18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进程回退</a:t>
            </a:r>
            <a:endParaRPr lang="en-US" altLang="zh-CN" sz="18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回退到足以避免死锁的地步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需要记录进程历史信息，设置还原点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A31A97C-4D60-47F6-9A32-0FC828ED3F96}"/>
              </a:ext>
            </a:extLst>
          </p:cNvPr>
          <p:cNvGrpSpPr/>
          <p:nvPr/>
        </p:nvGrpSpPr>
        <p:grpSpPr>
          <a:xfrm>
            <a:off x="6744747" y="1347900"/>
            <a:ext cx="3819760" cy="2535762"/>
            <a:chOff x="6744747" y="1347900"/>
            <a:chExt cx="3819760" cy="253576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04F1146-B4D3-4044-995C-5A11D6B686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47714" y="1347900"/>
              <a:ext cx="536895" cy="5368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P0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071E1DB-43A3-4782-8E25-FD6FC5ACD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47714" y="3346767"/>
              <a:ext cx="536895" cy="5368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P1</a:t>
              </a:r>
              <a:endPara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F29E759-F74F-41D6-9B39-A2850A2252B0}"/>
                </a:ext>
              </a:extLst>
            </p:cNvPr>
            <p:cNvGrpSpPr/>
            <p:nvPr/>
          </p:nvGrpSpPr>
          <p:grpSpPr>
            <a:xfrm>
              <a:off x="7201947" y="3033668"/>
              <a:ext cx="2905360" cy="581547"/>
              <a:chOff x="7201947" y="3033668"/>
              <a:chExt cx="2905360" cy="581547"/>
            </a:xfrm>
          </p:grpSpPr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D95F50D8-0E2E-405A-9CD5-8A3FBBBE02FF}"/>
                  </a:ext>
                </a:extLst>
              </p:cNvPr>
              <p:cNvCxnSpPr>
                <a:cxnSpLocks/>
                <a:stCxn id="5" idx="1"/>
              </p:cNvCxnSpPr>
              <p:nvPr/>
            </p:nvCxnSpPr>
            <p:spPr>
              <a:xfrm flipH="1" flipV="1">
                <a:off x="7659147" y="3033668"/>
                <a:ext cx="867193" cy="391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4A60E0BE-836E-45E7-8522-C45986BBF22C}"/>
                  </a:ext>
                </a:extLst>
              </p:cNvPr>
              <p:cNvCxnSpPr>
                <a:cxnSpLocks/>
                <a:stCxn id="25" idx="2"/>
                <a:endCxn id="5" idx="2"/>
              </p:cNvCxnSpPr>
              <p:nvPr/>
            </p:nvCxnSpPr>
            <p:spPr>
              <a:xfrm>
                <a:off x="7201947" y="3072981"/>
                <a:ext cx="1245767" cy="5422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41DC42D5-4282-4596-A26B-AA1454E7E6AC}"/>
                  </a:ext>
                </a:extLst>
              </p:cNvPr>
              <p:cNvCxnSpPr>
                <a:cxnSpLocks/>
                <a:stCxn id="22" idx="2"/>
                <a:endCxn id="5" idx="6"/>
              </p:cNvCxnSpPr>
              <p:nvPr/>
            </p:nvCxnSpPr>
            <p:spPr>
              <a:xfrm flipH="1">
                <a:off x="8984609" y="3072981"/>
                <a:ext cx="1122698" cy="5422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A51D8E7-BB99-49F9-96A3-B10327AD343D}"/>
                </a:ext>
              </a:extLst>
            </p:cNvPr>
            <p:cNvGrpSpPr/>
            <p:nvPr/>
          </p:nvGrpSpPr>
          <p:grpSpPr>
            <a:xfrm>
              <a:off x="7190192" y="1594095"/>
              <a:ext cx="2917115" cy="619340"/>
              <a:chOff x="7190192" y="1594095"/>
              <a:chExt cx="2917115" cy="619340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FB918D1A-D0EB-47BB-BDD9-BD584A76B973}"/>
                  </a:ext>
                </a:extLst>
              </p:cNvPr>
              <p:cNvCxnSpPr>
                <a:cxnSpLocks/>
                <a:stCxn id="25" idx="0"/>
                <a:endCxn id="4" idx="2"/>
              </p:cNvCxnSpPr>
              <p:nvPr/>
            </p:nvCxnSpPr>
            <p:spPr>
              <a:xfrm flipV="1">
                <a:off x="7201947" y="1616348"/>
                <a:ext cx="1245767" cy="5422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07458668-E50B-44EE-B09D-BE1CB409FB3D}"/>
                  </a:ext>
                </a:extLst>
              </p:cNvPr>
              <p:cNvCxnSpPr>
                <a:cxnSpLocks/>
                <a:stCxn id="4" idx="6"/>
                <a:endCxn id="22" idx="0"/>
              </p:cNvCxnSpPr>
              <p:nvPr/>
            </p:nvCxnSpPr>
            <p:spPr>
              <a:xfrm>
                <a:off x="8984609" y="1616348"/>
                <a:ext cx="1122698" cy="5422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091FFED8-1916-40A2-BF53-065AD38E0567}"/>
                  </a:ext>
                </a:extLst>
              </p:cNvPr>
              <p:cNvCxnSpPr>
                <a:cxnSpLocks/>
                <a:endCxn id="4" idx="3"/>
              </p:cNvCxnSpPr>
              <p:nvPr/>
            </p:nvCxnSpPr>
            <p:spPr>
              <a:xfrm flipV="1">
                <a:off x="7615773" y="1806169"/>
                <a:ext cx="910567" cy="4072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EF7463D-41C6-4AD9-8DB5-02730007FDC7}"/>
                  </a:ext>
                </a:extLst>
              </p:cNvPr>
              <p:cNvSpPr txBox="1"/>
              <p:nvPr/>
            </p:nvSpPr>
            <p:spPr>
              <a:xfrm>
                <a:off x="9306984" y="1603573"/>
                <a:ext cx="72062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请求边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BE1850-3A08-4780-98C5-CED302844F4E}"/>
                  </a:ext>
                </a:extLst>
              </p:cNvPr>
              <p:cNvSpPr txBox="1"/>
              <p:nvPr/>
            </p:nvSpPr>
            <p:spPr>
              <a:xfrm>
                <a:off x="7190192" y="1594095"/>
                <a:ext cx="72062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分配边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9BAC499-E327-430C-A4EA-84E826B6FD25}"/>
                </a:ext>
              </a:extLst>
            </p:cNvPr>
            <p:cNvGrpSpPr/>
            <p:nvPr/>
          </p:nvGrpSpPr>
          <p:grpSpPr>
            <a:xfrm>
              <a:off x="6744747" y="2158581"/>
              <a:ext cx="3819760" cy="914400"/>
              <a:chOff x="5947793" y="2242691"/>
              <a:chExt cx="3819760" cy="914400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F0FAD52-53C2-4501-8B95-B476D17D58C7}"/>
                  </a:ext>
                </a:extLst>
              </p:cNvPr>
              <p:cNvGrpSpPr/>
              <p:nvPr/>
            </p:nvGrpSpPr>
            <p:grpSpPr>
              <a:xfrm>
                <a:off x="5947793" y="2242691"/>
                <a:ext cx="3819760" cy="914400"/>
                <a:chOff x="5947793" y="2171275"/>
                <a:chExt cx="3819760" cy="914400"/>
              </a:xfrm>
            </p:grpSpPr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AB62E458-B0A7-4AC5-A6B2-31424A4FAAB5}"/>
                    </a:ext>
                  </a:extLst>
                </p:cNvPr>
                <p:cNvGrpSpPr/>
                <p:nvPr/>
              </p:nvGrpSpPr>
              <p:grpSpPr>
                <a:xfrm>
                  <a:off x="5947793" y="2171275"/>
                  <a:ext cx="914400" cy="914400"/>
                  <a:chOff x="5878018" y="2701254"/>
                  <a:chExt cx="914400" cy="914400"/>
                </a:xfrm>
              </p:grpSpPr>
              <p:sp>
                <p:nvSpPr>
                  <p:cNvPr id="25" name="矩形: 圆角 24">
                    <a:extLst>
                      <a:ext uri="{FF2B5EF4-FFF2-40B4-BE49-F238E27FC236}">
                        <a16:creationId xmlns:a16="http://schemas.microsoft.com/office/drawing/2014/main" id="{A0D83AE8-FEBF-4921-92FA-93B1D1CDB6B1}"/>
                      </a:ext>
                    </a:extLst>
                  </p:cNvPr>
                  <p:cNvSpPr/>
                  <p:nvPr/>
                </p:nvSpPr>
                <p:spPr>
                  <a:xfrm>
                    <a:off x="5878018" y="2701254"/>
                    <a:ext cx="914400" cy="914400"/>
                  </a:xfrm>
                  <a:prstGeom prst="round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AD14DF4C-B098-41C4-A218-5D883D6205B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083549" y="2906785"/>
                    <a:ext cx="251669" cy="251669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7" name="椭圆 26">
                    <a:extLst>
                      <a:ext uri="{FF2B5EF4-FFF2-40B4-BE49-F238E27FC236}">
                        <a16:creationId xmlns:a16="http://schemas.microsoft.com/office/drawing/2014/main" id="{AEE4273B-40BE-4815-88AE-BCA5A27084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484690" y="3011427"/>
                    <a:ext cx="251669" cy="251669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8" name="椭圆 27">
                    <a:extLst>
                      <a:ext uri="{FF2B5EF4-FFF2-40B4-BE49-F238E27FC236}">
                        <a16:creationId xmlns:a16="http://schemas.microsoft.com/office/drawing/2014/main" id="{C6BA7C79-8D53-4C82-B1A9-26A8ACF74E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073630" y="3261220"/>
                    <a:ext cx="251669" cy="251669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494FCEF9-8A41-42A5-B387-2BE5EDA4CF61}"/>
                    </a:ext>
                  </a:extLst>
                </p:cNvPr>
                <p:cNvGrpSpPr/>
                <p:nvPr/>
              </p:nvGrpSpPr>
              <p:grpSpPr>
                <a:xfrm>
                  <a:off x="8853153" y="2171275"/>
                  <a:ext cx="914400" cy="914400"/>
                  <a:chOff x="5878018" y="2701254"/>
                  <a:chExt cx="914400" cy="914400"/>
                </a:xfrm>
              </p:grpSpPr>
              <p:sp>
                <p:nvSpPr>
                  <p:cNvPr id="22" name="矩形: 圆角 21">
                    <a:extLst>
                      <a:ext uri="{FF2B5EF4-FFF2-40B4-BE49-F238E27FC236}">
                        <a16:creationId xmlns:a16="http://schemas.microsoft.com/office/drawing/2014/main" id="{C9E17EDF-4323-461C-8F7E-BF25EC8A275D}"/>
                      </a:ext>
                    </a:extLst>
                  </p:cNvPr>
                  <p:cNvSpPr/>
                  <p:nvPr/>
                </p:nvSpPr>
                <p:spPr>
                  <a:xfrm>
                    <a:off x="5878018" y="2701254"/>
                    <a:ext cx="914400" cy="914400"/>
                  </a:xfrm>
                  <a:prstGeom prst="round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椭圆 22">
                    <a:extLst>
                      <a:ext uri="{FF2B5EF4-FFF2-40B4-BE49-F238E27FC236}">
                        <a16:creationId xmlns:a16="http://schemas.microsoft.com/office/drawing/2014/main" id="{F66C144A-7A3E-4CC3-BED1-7D7AC14A188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083549" y="2906785"/>
                    <a:ext cx="251669" cy="251669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0122FF3A-0EE4-4069-80DE-7FE115914A1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92514" y="3174073"/>
                    <a:ext cx="251669" cy="251669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endParaRPr>
                  </a:p>
                </p:txBody>
              </p:sp>
            </p:grpSp>
          </p:grp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05C6D64-8401-4E35-848E-5616804148EA}"/>
                  </a:ext>
                </a:extLst>
              </p:cNvPr>
              <p:cNvSpPr txBox="1"/>
              <p:nvPr/>
            </p:nvSpPr>
            <p:spPr>
              <a:xfrm>
                <a:off x="6821248" y="2530614"/>
                <a:ext cx="6642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 err="1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R1</a:t>
                </a:r>
                <a:endPara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6C555D2-43A3-458F-8B62-76284C189B3F}"/>
                  </a:ext>
                </a:extLst>
              </p:cNvPr>
              <p:cNvSpPr txBox="1"/>
              <p:nvPr/>
            </p:nvSpPr>
            <p:spPr>
              <a:xfrm>
                <a:off x="8269382" y="2530614"/>
                <a:ext cx="6642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 err="1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R2</a:t>
                </a:r>
                <a:endPara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68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小结：如何处理死锁问题？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F8784C-BB2C-43DF-9D7C-E36E142C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88" y="1303875"/>
            <a:ext cx="7578783" cy="52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2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E58B16-E9EB-4912-8E52-E11B8EDE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什么是进程？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21368-69A2-4F30-9CE8-5FBF3468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进程与</a:t>
            </a:r>
            <a:r>
              <a:rPr lang="en-US" altLang="zh-CN" dirty="0">
                <a:solidFill>
                  <a:srgbClr val="FF0000"/>
                </a:solidFill>
              </a:rPr>
              <a:t>『</a:t>
            </a:r>
            <a:r>
              <a:rPr lang="zh-CN" altLang="en-US" dirty="0">
                <a:solidFill>
                  <a:srgbClr val="FF0000"/>
                </a:solidFill>
              </a:rPr>
              <a:t>线程</a:t>
            </a:r>
            <a:r>
              <a:rPr lang="en-US" altLang="zh-CN" dirty="0">
                <a:solidFill>
                  <a:srgbClr val="FF0000"/>
                </a:solidFill>
              </a:rPr>
              <a:t>』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线程的属性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轻型实体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独立调度和分派的基本单位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可并发执行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共享进程资源</a:t>
            </a: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31D1654-01CF-4CD4-97A1-FB14F7CCBB41}"/>
              </a:ext>
            </a:extLst>
          </p:cNvPr>
          <p:cNvGrpSpPr/>
          <p:nvPr/>
        </p:nvGrpSpPr>
        <p:grpSpPr>
          <a:xfrm>
            <a:off x="5122914" y="2498716"/>
            <a:ext cx="6234060" cy="3261426"/>
            <a:chOff x="5113391" y="2649637"/>
            <a:chExt cx="6234060" cy="32614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FC8D431-EEC4-4D26-9BC9-30C42726C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694" y="3050601"/>
              <a:ext cx="5053762" cy="2459498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461D4EF-9381-4342-A75A-9FA179514B09}"/>
                </a:ext>
              </a:extLst>
            </p:cNvPr>
            <p:cNvSpPr txBox="1"/>
            <p:nvPr/>
          </p:nvSpPr>
          <p:spPr>
            <a:xfrm>
              <a:off x="5113391" y="5387843"/>
              <a:ext cx="9033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9CA4B58-B4FE-42EF-8699-DE6A6B241A52}"/>
                </a:ext>
              </a:extLst>
            </p:cNvPr>
            <p:cNvSpPr txBox="1"/>
            <p:nvPr/>
          </p:nvSpPr>
          <p:spPr>
            <a:xfrm>
              <a:off x="10444148" y="2649637"/>
              <a:ext cx="9033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FFC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线程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46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E58B16-E9EB-4912-8E52-E11B8EDE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什么是进程？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21368-69A2-4F30-9CE8-5FBF3468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进程与</a:t>
            </a:r>
            <a:r>
              <a:rPr lang="en-US" altLang="zh-CN" dirty="0">
                <a:solidFill>
                  <a:srgbClr val="FF0000"/>
                </a:solidFill>
              </a:rPr>
              <a:t>『</a:t>
            </a:r>
            <a:r>
              <a:rPr lang="zh-CN" altLang="en-US" dirty="0">
                <a:solidFill>
                  <a:srgbClr val="FF0000"/>
                </a:solidFill>
              </a:rPr>
              <a:t>线程</a:t>
            </a:r>
            <a:r>
              <a:rPr lang="en-US" altLang="zh-CN" dirty="0">
                <a:solidFill>
                  <a:srgbClr val="FF0000"/>
                </a:solidFill>
              </a:rPr>
              <a:t>』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进程与线程比较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调度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拥有资源</a:t>
            </a:r>
            <a:endParaRPr lang="en-US" altLang="zh-CN" sz="18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并发性</a:t>
            </a:r>
            <a:endParaRPr lang="en-US" altLang="zh-CN" sz="1800" dirty="0">
              <a:solidFill>
                <a:srgbClr val="FF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系统开销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地址空间和其它资源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通信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200184" lvl="1" indent="-514350">
              <a:buFont typeface="Wingdings" panose="05000000000000000000" pitchFamily="2" charset="2"/>
              <a:buChar char="u"/>
            </a:pPr>
            <a:endParaRPr lang="zh-CN" altLang="en-US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31D1654-01CF-4CD4-97A1-FB14F7CCBB41}"/>
              </a:ext>
            </a:extLst>
          </p:cNvPr>
          <p:cNvGrpSpPr/>
          <p:nvPr/>
        </p:nvGrpSpPr>
        <p:grpSpPr>
          <a:xfrm>
            <a:off x="5122914" y="2498716"/>
            <a:ext cx="6234060" cy="3261426"/>
            <a:chOff x="5113391" y="2649637"/>
            <a:chExt cx="6234060" cy="32614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FC8D431-EEC4-4D26-9BC9-30C42726C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694" y="3050601"/>
              <a:ext cx="5053762" cy="2459498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461D4EF-9381-4342-A75A-9FA179514B09}"/>
                </a:ext>
              </a:extLst>
            </p:cNvPr>
            <p:cNvSpPr txBox="1"/>
            <p:nvPr/>
          </p:nvSpPr>
          <p:spPr>
            <a:xfrm>
              <a:off x="5113391" y="5387843"/>
              <a:ext cx="9033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9CA4B58-B4FE-42EF-8699-DE6A6B241A52}"/>
                </a:ext>
              </a:extLst>
            </p:cNvPr>
            <p:cNvSpPr txBox="1"/>
            <p:nvPr/>
          </p:nvSpPr>
          <p:spPr>
            <a:xfrm>
              <a:off x="10444148" y="2649637"/>
              <a:ext cx="9033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FFC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线程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E4071E5-94E6-4740-9A31-E622AD964EA1}"/>
              </a:ext>
            </a:extLst>
          </p:cNvPr>
          <p:cNvSpPr txBox="1"/>
          <p:nvPr/>
        </p:nvSpPr>
        <p:spPr>
          <a:xfrm>
            <a:off x="4387217" y="1991312"/>
            <a:ext cx="498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重点：线程相对于进程，大大降低了创建、撤销和切换可执行实体的成本和难度。</a:t>
            </a:r>
          </a:p>
        </p:txBody>
      </p:sp>
    </p:spTree>
    <p:extLst>
      <p:ext uri="{BB962C8B-B14F-4D97-AF65-F5344CB8AC3E}">
        <p14:creationId xmlns:p14="http://schemas.microsoft.com/office/powerpoint/2010/main" val="364205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theme/theme1.xml><?xml version="1.0" encoding="utf-8"?>
<a:theme xmlns:a="http://schemas.openxmlformats.org/drawingml/2006/main" name="主题-马士兵教育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-马士兵教育" id="{0E02F155-49F6-45C8-86DE-72B12AF424C6}" vid="{EC9925D1-E29A-4E51-B71E-A2AF1307590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主题-马士兵教育</Template>
  <TotalTime>57114</TotalTime>
  <Words>6075</Words>
  <Application>Microsoft Office PowerPoint</Application>
  <PresentationFormat>宽屏</PresentationFormat>
  <Paragraphs>1252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6" baseType="lpstr">
      <vt:lpstr>等线</vt:lpstr>
      <vt:lpstr>思源黑体 CN Bold</vt:lpstr>
      <vt:lpstr>思源黑体 CN Heavy</vt:lpstr>
      <vt:lpstr>思源黑体 CN Medium</vt:lpstr>
      <vt:lpstr>微软雅黑</vt:lpstr>
      <vt:lpstr>新宋体</vt:lpstr>
      <vt:lpstr>Arial</vt:lpstr>
      <vt:lpstr>Consolas</vt:lpstr>
      <vt:lpstr>Wingdings</vt:lpstr>
      <vt:lpstr>主题-马士兵教育</vt:lpstr>
      <vt:lpstr>第二章 进程管理</vt:lpstr>
      <vt:lpstr>目录</vt:lpstr>
      <vt:lpstr>1.什么是进程？</vt:lpstr>
      <vt:lpstr>1.什么是进程？</vt:lpstr>
      <vt:lpstr>1.什么是进程？</vt:lpstr>
      <vt:lpstr>1.什么是进程？</vt:lpstr>
      <vt:lpstr>1.什么是进程？</vt:lpstr>
      <vt:lpstr>1.什么是进程？</vt:lpstr>
      <vt:lpstr>1.什么是进程？</vt:lpstr>
      <vt:lpstr>1.什么是进程？</vt:lpstr>
      <vt:lpstr>小结：什么是进程？</vt:lpstr>
      <vt:lpstr>目录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2.进程是怎么运行的？</vt:lpstr>
      <vt:lpstr>小结：进程是怎么运行的？</vt:lpstr>
      <vt:lpstr>目录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3.进程之间是怎么协作的？</vt:lpstr>
      <vt:lpstr>小结：进程之间是怎么协作的？</vt:lpstr>
      <vt:lpstr>目录</vt:lpstr>
      <vt:lpstr>4.如何处理死锁问题？</vt:lpstr>
      <vt:lpstr>4.如何处理死锁问题？</vt:lpstr>
      <vt:lpstr>4.如何处理死锁问题？</vt:lpstr>
      <vt:lpstr>4.如何处理死锁问题？</vt:lpstr>
      <vt:lpstr>4.如何处理死锁问题？</vt:lpstr>
      <vt:lpstr>4.如何处理死锁问题？</vt:lpstr>
      <vt:lpstr>4.如何处理死锁问题？</vt:lpstr>
      <vt:lpstr>4.如何处理死锁问题？</vt:lpstr>
      <vt:lpstr>4.如何处理死锁问题？</vt:lpstr>
      <vt:lpstr>4.如何处理死锁问题？</vt:lpstr>
      <vt:lpstr>4.如何处理死锁问题？</vt:lpstr>
      <vt:lpstr>4.如何处理死锁问题？</vt:lpstr>
      <vt:lpstr>小结：如何处理死锁问题？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进程管理</dc:title>
  <dc:creator>LiuD</dc:creator>
  <cp:lastModifiedBy>LiuD</cp:lastModifiedBy>
  <cp:revision>19</cp:revision>
  <dcterms:created xsi:type="dcterms:W3CDTF">2020-09-09T10:26:03Z</dcterms:created>
  <dcterms:modified xsi:type="dcterms:W3CDTF">2022-04-18T02:37:54Z</dcterms:modified>
</cp:coreProperties>
</file>